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4"/>
  </p:notesMasterIdLst>
  <p:sldIdLst>
    <p:sldId id="256" r:id="rId2"/>
    <p:sldId id="259" r:id="rId3"/>
    <p:sldId id="262"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7" r:id="rId24"/>
    <p:sldId id="289" r:id="rId25"/>
    <p:sldId id="290" r:id="rId26"/>
    <p:sldId id="291" r:id="rId27"/>
    <p:sldId id="292" r:id="rId28"/>
    <p:sldId id="293" r:id="rId29"/>
    <p:sldId id="294" r:id="rId30"/>
    <p:sldId id="295" r:id="rId31"/>
    <p:sldId id="296" r:id="rId32"/>
    <p:sldId id="298" r:id="rId33"/>
    <p:sldId id="299" r:id="rId34"/>
    <p:sldId id="301" r:id="rId35"/>
    <p:sldId id="303" r:id="rId36"/>
    <p:sldId id="302" r:id="rId37"/>
    <p:sldId id="304" r:id="rId38"/>
    <p:sldId id="305" r:id="rId39"/>
    <p:sldId id="306" r:id="rId40"/>
    <p:sldId id="307" r:id="rId41"/>
    <p:sldId id="308" r:id="rId42"/>
    <p:sldId id="309" r:id="rId43"/>
    <p:sldId id="310" r:id="rId44"/>
    <p:sldId id="312" r:id="rId45"/>
    <p:sldId id="313" r:id="rId46"/>
    <p:sldId id="314" r:id="rId47"/>
    <p:sldId id="315" r:id="rId48"/>
    <p:sldId id="316" r:id="rId49"/>
    <p:sldId id="317" r:id="rId50"/>
    <p:sldId id="318" r:id="rId51"/>
    <p:sldId id="319" r:id="rId52"/>
    <p:sldId id="321" r:id="rId53"/>
    <p:sldId id="322" r:id="rId54"/>
    <p:sldId id="323" r:id="rId55"/>
    <p:sldId id="324" r:id="rId56"/>
    <p:sldId id="325" r:id="rId57"/>
    <p:sldId id="326" r:id="rId58"/>
    <p:sldId id="327" r:id="rId59"/>
    <p:sldId id="328" r:id="rId60"/>
    <p:sldId id="329" r:id="rId61"/>
    <p:sldId id="330" r:id="rId62"/>
    <p:sldId id="331"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9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A86D35-C58A-49D2-A9E0-F47D33CD0E2A}" type="datetimeFigureOut">
              <a:rPr lang="en-US" smtClean="0"/>
              <a:t>2/20/2024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5A958A-3F3B-47E5-9D76-E0C1F068FCAD}" type="slidenum">
              <a:rPr lang="en-US" smtClean="0"/>
              <a:t>‹#›</a:t>
            </a:fld>
            <a:endParaRPr lang="en-US" dirty="0"/>
          </a:p>
        </p:txBody>
      </p:sp>
    </p:spTree>
    <p:extLst>
      <p:ext uri="{BB962C8B-B14F-4D97-AF65-F5344CB8AC3E}">
        <p14:creationId xmlns:p14="http://schemas.microsoft.com/office/powerpoint/2010/main" val="2309611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2A56D662-93F7-47C2-9660-3641EA73210C}" type="datetime1">
              <a:rPr lang="sr-Latn-RS" smtClean="0"/>
              <a:t>20.2.2024.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73D972-2AAF-454C-AE16-73D2597A232F}" type="datetime1">
              <a:rPr lang="sr-Latn-RS" smtClean="0"/>
              <a:t>20.2.2024.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048577" y="395427"/>
            <a:ext cx="1485531" cy="578898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70CC95-BFF2-4674-A7E3-C321DFD8720D}" type="datetime1">
              <a:rPr lang="sr-Latn-RS" smtClean="0"/>
              <a:t>20.2.2024.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A5713B-F310-4ACC-8320-758A5D7F90C3}" type="datetime1">
              <a:rPr lang="sr-Latn-RS" smtClean="0"/>
              <a:t>20.2.2024.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0451A9D5-9B0C-47DB-9825-5A0538E5395B}" type="datetime1">
              <a:rPr lang="sr-Latn-RS" smtClean="0"/>
              <a:t>20.2.2024.</a:t>
            </a:fld>
            <a:endParaRPr lang="en-US"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a:t>Click to edit Master title style</a:t>
            </a:r>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151B8B5-51CB-442C-A662-D181ECD4A9BD}" type="datetime1">
              <a:rPr lang="sr-Latn-RS" smtClean="0"/>
              <a:t>20.2.2024.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ABB6FB-F581-4FE6-AB75-711BA12C10CB}" type="datetime1">
              <a:rPr lang="sr-Latn-RS" smtClean="0"/>
              <a:t>20.2.2024.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69BFEBA-692D-4363-9B62-1AB01ED9D56C}" type="datetime1">
              <a:rPr lang="sr-Latn-RS" smtClean="0"/>
              <a:t>20.2.2024.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7D7D36EE-52EE-43A4-AFB7-B6BB6A26F3C5}" type="datetime1">
              <a:rPr lang="sr-Latn-RS" smtClean="0"/>
              <a:t>20.2.2024.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98E86C-525C-4206-9B19-045CAF6AAA2A}" type="datetime1">
              <a:rPr lang="sr-Latn-RS" smtClean="0"/>
              <a:t>20.2.2024.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Date Placeholder 4"/>
          <p:cNvSpPr>
            <a:spLocks noGrp="1"/>
          </p:cNvSpPr>
          <p:nvPr>
            <p:ph type="dt" sz="half" idx="10"/>
          </p:nvPr>
        </p:nvSpPr>
        <p:spPr/>
        <p:txBody>
          <a:bodyPr/>
          <a:lstStyle/>
          <a:p>
            <a:fld id="{11437202-2711-432A-8DC0-0508EE7A8D71}" type="datetime1">
              <a:rPr lang="sr-Latn-RS" smtClean="0"/>
              <a:t>20.2.2024.</a:t>
            </a:fld>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p:txBody>
          <a:bodyPr/>
          <a:lstStyle/>
          <a:p>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0B61006-965E-4FAB-866F-64A11E076E53}" type="datetime1">
              <a:rPr lang="sr-Latn-RS" smtClean="0"/>
              <a:t>20.2.2024.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sr-Latn-RS" dirty="0"/>
              <a:t>Dejan aleksić</a:t>
            </a:r>
            <a:endParaRPr lang="en-US" dirty="0"/>
          </a:p>
        </p:txBody>
      </p:sp>
      <p:sp>
        <p:nvSpPr>
          <p:cNvPr id="2" name="Title 1"/>
          <p:cNvSpPr>
            <a:spLocks noGrp="1"/>
          </p:cNvSpPr>
          <p:nvPr>
            <p:ph type="ctrTitle"/>
          </p:nvPr>
        </p:nvSpPr>
        <p:spPr/>
        <p:txBody>
          <a:bodyPr/>
          <a:lstStyle/>
          <a:p>
            <a:r>
              <a:rPr lang="en-US" dirty="0"/>
              <a:t>Dementia</a:t>
            </a:r>
          </a:p>
        </p:txBody>
      </p:sp>
    </p:spTree>
    <p:extLst>
      <p:ext uri="{BB962C8B-B14F-4D97-AF65-F5344CB8AC3E}">
        <p14:creationId xmlns:p14="http://schemas.microsoft.com/office/powerpoint/2010/main" val="195916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304800" y="1828800"/>
            <a:ext cx="8610599" cy="4856451"/>
          </a:xfrm>
        </p:spPr>
        <p:txBody>
          <a:bodyPr>
            <a:normAutofit/>
          </a:bodyPr>
          <a:lstStyle/>
          <a:p>
            <a:pPr marL="114300" lvl="0" indent="0" eaLnBrk="1" hangingPunct="1">
              <a:lnSpc>
                <a:spcPct val="90000"/>
              </a:lnSpc>
              <a:buClr>
                <a:srgbClr val="9999FF"/>
              </a:buClr>
              <a:buNone/>
            </a:pPr>
            <a:endParaRPr lang="sr-Cyrl-CS" altLang="en-US" sz="2800" dirty="0">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The neurological examination is generally normal, focusing on the presence of:</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focal neurological signs</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involuntary movements</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pseudobulbar signs</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disinhibition phenomena (blowing, chewing reflex, </a:t>
            </a:r>
            <a:r>
              <a:rPr lang="en-US" altLang="en-US" sz="2800" dirty="0" err="1">
                <a:effectLst/>
                <a:latin typeface="Times New Roman" panose="02020603050405020304" pitchFamily="18" charset="0"/>
                <a:cs typeface="Times New Roman" panose="02020603050405020304" pitchFamily="18" charset="0"/>
              </a:rPr>
              <a:t>palmomental</a:t>
            </a:r>
            <a:r>
              <a:rPr lang="en-US" altLang="en-US" sz="2800" dirty="0">
                <a:effectLst/>
                <a:latin typeface="Times New Roman" panose="02020603050405020304" pitchFamily="18" charset="0"/>
                <a:cs typeface="Times New Roman" panose="02020603050405020304" pitchFamily="18" charset="0"/>
              </a:rPr>
              <a:t> reflex, grasping reflex)</a:t>
            </a:r>
            <a:endParaRPr kumimoji="0" lang="sr-Cyrl-CS" altLang="en-US" sz="28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10</a:t>
            </a:fld>
            <a:endParaRPr lang="en-US" dirty="0"/>
          </a:p>
        </p:txBody>
      </p:sp>
      <p:sp>
        <p:nvSpPr>
          <p:cNvPr id="6" name="Rectangle 2">
            <a:extLst>
              <a:ext uri="{FF2B5EF4-FFF2-40B4-BE49-F238E27FC236}">
                <a16:creationId xmlns:a16="http://schemas.microsoft.com/office/drawing/2014/main" id="{28EC874E-38CA-0F5F-8F65-3C91D6221D80}"/>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it-IT" altLang="en-US" kern="0" dirty="0">
                <a:solidFill>
                  <a:schemeClr val="accent5">
                    <a:lumMod val="10000"/>
                  </a:schemeClr>
                </a:solidFill>
                <a:effectLst/>
                <a:latin typeface="Times New Roman" panose="02020603050405020304" pitchFamily="18" charset="0"/>
                <a:cs typeface="Times New Roman" panose="02020603050405020304" pitchFamily="18" charset="0"/>
              </a:rPr>
              <a:t>DIAGNOSTIC PROCEDURE in dementia syndrome</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704123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436094" y="2352820"/>
            <a:ext cx="8229600" cy="4047980"/>
          </a:xfrm>
        </p:spPr>
        <p:txBody>
          <a:bodyPr/>
          <a:lstStyle/>
          <a:p>
            <a:pPr marL="114300" lvl="0" indent="0" eaLnBrk="1" hangingPunct="1">
              <a:lnSpc>
                <a:spcPct val="90000"/>
              </a:lnSpc>
              <a:buClr>
                <a:srgbClr val="9999FF"/>
              </a:buClr>
              <a:buNone/>
            </a:pPr>
            <a:r>
              <a:rPr lang="en-US" altLang="en-US" sz="2800" noProof="0" dirty="0">
                <a:effectLst/>
                <a:latin typeface="Times New Roman" panose="02020603050405020304" pitchFamily="18" charset="0"/>
                <a:cs typeface="Times New Roman" panose="02020603050405020304" pitchFamily="18" charset="0"/>
              </a:rPr>
              <a:t>Computed tomography (CT) and magnetic resonance (MR) of the brain</a:t>
            </a:r>
          </a:p>
          <a:p>
            <a:pPr marL="114300" lvl="0" indent="0" eaLnBrk="1" hangingPunct="1">
              <a:lnSpc>
                <a:spcPct val="90000"/>
              </a:lnSpc>
              <a:buClr>
                <a:srgbClr val="9999FF"/>
              </a:buClr>
              <a:buNone/>
            </a:pPr>
            <a:endParaRPr lang="en-US" altLang="en-US" sz="2800" noProof="0" dirty="0">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noProof="0" dirty="0">
                <a:effectLst/>
                <a:latin typeface="Times New Roman" panose="02020603050405020304" pitchFamily="18" charset="0"/>
                <a:cs typeface="Times New Roman" panose="02020603050405020304" pitchFamily="18" charset="0"/>
              </a:rPr>
              <a:t>They are not specific, nor sensitive</a:t>
            </a:r>
          </a:p>
          <a:p>
            <a:pPr marL="114300" lvl="0" indent="0" eaLnBrk="1" hangingPunct="1">
              <a:lnSpc>
                <a:spcPct val="90000"/>
              </a:lnSpc>
              <a:buClr>
                <a:srgbClr val="9999FF"/>
              </a:buClr>
              <a:buNone/>
            </a:pPr>
            <a:endParaRPr lang="en-US" altLang="en-US" sz="2800" noProof="0" dirty="0">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noProof="0" dirty="0">
                <a:effectLst/>
                <a:latin typeface="Times New Roman" panose="02020603050405020304" pitchFamily="18" charset="0"/>
                <a:cs typeface="Times New Roman" panose="02020603050405020304" pitchFamily="18" charset="0"/>
              </a:rPr>
              <a:t>Useful in differential diagnosis: neoplasms, multi-infarct conditions, diffuse white matter disease, vascular malformations, normotensive hydrocephalus,...</a:t>
            </a:r>
            <a:endParaRPr kumimoji="0" lang="sr-Cyrl-CS" altLang="en-US" sz="28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dirty="0"/>
          </a:p>
        </p:txBody>
      </p:sp>
      <p:sp>
        <p:nvSpPr>
          <p:cNvPr id="6" name="Rectangle 2">
            <a:extLst>
              <a:ext uri="{FF2B5EF4-FFF2-40B4-BE49-F238E27FC236}">
                <a16:creationId xmlns:a16="http://schemas.microsoft.com/office/drawing/2014/main" id="{F3D0294A-0815-EC7F-469E-BFFEF2A6B921}"/>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it-IT" altLang="en-US" kern="0" dirty="0">
                <a:solidFill>
                  <a:schemeClr val="accent5">
                    <a:lumMod val="10000"/>
                  </a:schemeClr>
                </a:solidFill>
                <a:effectLst/>
                <a:latin typeface="Times New Roman" panose="02020603050405020304" pitchFamily="18" charset="0"/>
                <a:cs typeface="Times New Roman" panose="02020603050405020304" pitchFamily="18" charset="0"/>
              </a:rPr>
              <a:t>DIAGNOSTIC PROCEDURE in dementia syndrome</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081632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431546" y="1828800"/>
            <a:ext cx="8229600" cy="4352780"/>
          </a:xfrm>
        </p:spPr>
        <p:txBody>
          <a:bodyPr/>
          <a:lstStyle/>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10-15% of dementia is reversible</a:t>
            </a:r>
          </a:p>
          <a:p>
            <a:pPr marL="114300" lvl="0" indent="0" eaLnBrk="1" hangingPunct="1">
              <a:lnSpc>
                <a:spcPct val="90000"/>
              </a:lnSpc>
              <a:buClr>
                <a:srgbClr val="9999FF"/>
              </a:buClr>
              <a:buNone/>
            </a:pPr>
            <a:endParaRPr lang="en-US" altLang="en-US" sz="2800" dirty="0">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Vitamin B12</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Diseases of the thyroid gland</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Brain tumors</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Hydrocephalus</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Poisoning with drugs and toxic substances</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Chronic brain infections (neurosyphilis)</a:t>
            </a:r>
          </a:p>
          <a:p>
            <a:pPr marL="114300" lvl="0" indent="0" eaLnBrk="1" hangingPunct="1">
              <a:lnSpc>
                <a:spcPct val="90000"/>
              </a:lnSpc>
              <a:buClr>
                <a:srgbClr val="9999FF"/>
              </a:buClr>
              <a:buNone/>
            </a:pPr>
            <a:r>
              <a:rPr lang="en-US" altLang="en-US" sz="2800" dirty="0">
                <a:effectLst/>
                <a:latin typeface="Times New Roman" panose="02020603050405020304" pitchFamily="18" charset="0"/>
                <a:cs typeface="Times New Roman" panose="02020603050405020304" pitchFamily="18" charset="0"/>
              </a:rPr>
              <a:t>Depression (pseudodementia)</a:t>
            </a:r>
            <a:endParaRPr lang="sr-Cyrl-CS" altLang="en-US" sz="2800" noProof="0" dirty="0">
              <a:effectLst/>
              <a:latin typeface="Times New Roman" panose="02020603050405020304" pitchFamily="18" charset="0"/>
              <a:cs typeface="Times New Roman" panose="02020603050405020304" pitchFamily="18" charset="0"/>
            </a:endParaRPr>
          </a:p>
          <a:p>
            <a:pPr lvl="0" eaLnBrk="1" hangingPunct="1">
              <a:lnSpc>
                <a:spcPct val="90000"/>
              </a:lnSpc>
              <a:buClr>
                <a:srgbClr val="9999FF"/>
              </a:buClr>
            </a:pPr>
            <a:endParaRPr kumimoji="0" lang="sr-Cyrl-CS" altLang="en-US" sz="28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12</a:t>
            </a:fld>
            <a:endParaRPr lang="en-US" dirty="0"/>
          </a:p>
        </p:txBody>
      </p:sp>
      <p:sp>
        <p:nvSpPr>
          <p:cNvPr id="6" name="Rectangle 2">
            <a:extLst>
              <a:ext uri="{FF2B5EF4-FFF2-40B4-BE49-F238E27FC236}">
                <a16:creationId xmlns:a16="http://schemas.microsoft.com/office/drawing/2014/main" id="{CC159714-AB00-FE50-D9B3-27B74891839A}"/>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it-IT" altLang="en-US" kern="0" dirty="0">
                <a:solidFill>
                  <a:schemeClr val="accent5">
                    <a:lumMod val="10000"/>
                  </a:schemeClr>
                </a:solidFill>
                <a:effectLst/>
                <a:latin typeface="Times New Roman" panose="02020603050405020304" pitchFamily="18" charset="0"/>
                <a:cs typeface="Times New Roman" panose="02020603050405020304" pitchFamily="18" charset="0"/>
              </a:rPr>
              <a:t>DIAGNOSTIC PROCEDURE in dementia syndrome</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4256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04800"/>
            <a:ext cx="7647709" cy="1143000"/>
          </a:xfrm>
        </p:spPr>
        <p:txBody>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CLASSIFICATION OF DEMENTIA</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436094" y="2352820"/>
            <a:ext cx="8229600" cy="4352780"/>
          </a:xfrm>
        </p:spPr>
        <p:txBody>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Etiological</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I) NEURODEGENERATE</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II) VASCULAR</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III) INFECTIOUS</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IV) DEMENTIA CAUSED BY METABOLIC DISEASES</a:t>
            </a:r>
            <a:endParaRPr kumimoji="0" lang="sr-Cyrl-CS" altLang="en-US" sz="28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8839525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228600"/>
            <a:ext cx="9071264" cy="1143000"/>
          </a:xfrm>
        </p:spPr>
        <p:txBody>
          <a:bodyPr>
            <a:normAutofit/>
          </a:bodyPr>
          <a:lstStyle/>
          <a:p>
            <a:pPr eaLnBrk="1" hangingPunct="1">
              <a:defRPr/>
            </a:pPr>
            <a:r>
              <a:rPr lang="sr-Latn-RS" altLang="en-US" dirty="0">
                <a:solidFill>
                  <a:schemeClr val="accent5">
                    <a:lumMod val="10000"/>
                  </a:schemeClr>
                </a:solidFill>
                <a:effectLst/>
                <a:latin typeface="Times New Roman" panose="02020603050405020304" pitchFamily="18" charset="0"/>
                <a:ea typeface="+mn-ea"/>
                <a:cs typeface="Times New Roman" panose="02020603050405020304" pitchFamily="18" charset="0"/>
              </a:rPr>
              <a:t>NEURODEGENERATIVE DEMENTIA</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415312" y="2089584"/>
            <a:ext cx="8229600" cy="4533900"/>
          </a:xfrm>
        </p:spPr>
        <p:txBody>
          <a:bodyPr>
            <a:normAutofit lnSpcReduction="10000"/>
          </a:bodyPr>
          <a:lstStyle/>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Primary</a:t>
            </a: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    Alzheimer's disease</a:t>
            </a: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    Dementia with Lewy bodies</a:t>
            </a: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    Frontotemporal dementia and others.</a:t>
            </a:r>
          </a:p>
          <a:p>
            <a:pPr marL="114300" lvl="0" indent="0" eaLnBrk="1" hangingPunct="1">
              <a:lnSpc>
                <a:spcPct val="90000"/>
              </a:lnSpc>
              <a:buClr>
                <a:srgbClr val="9999FF"/>
              </a:buClr>
              <a:buNone/>
            </a:pPr>
            <a:endParaRPr lang="en-US" altLang="en-US" sz="2800" kern="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"Dementia plus syndromes"</a:t>
            </a: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       Parkinson's disease</a:t>
            </a: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       Progressive supranuclear palsy</a:t>
            </a: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       </a:t>
            </a:r>
            <a:r>
              <a:rPr lang="en-US" altLang="en-US" sz="2800" kern="0" dirty="0" err="1">
                <a:solidFill>
                  <a:schemeClr val="tx1"/>
                </a:solidFill>
                <a:effectLst/>
                <a:latin typeface="Times New Roman" panose="02020603050405020304" pitchFamily="18" charset="0"/>
                <a:cs typeface="Times New Roman" panose="02020603050405020304" pitchFamily="18" charset="0"/>
              </a:rPr>
              <a:t>Corticobasilar</a:t>
            </a:r>
            <a:r>
              <a:rPr lang="en-US" altLang="en-US" sz="2800" kern="0" dirty="0">
                <a:solidFill>
                  <a:schemeClr val="tx1"/>
                </a:solidFill>
                <a:effectLst/>
                <a:latin typeface="Times New Roman" panose="02020603050405020304" pitchFamily="18" charset="0"/>
                <a:cs typeface="Times New Roman" panose="02020603050405020304" pitchFamily="18" charset="0"/>
              </a:rPr>
              <a:t> degeneration</a:t>
            </a:r>
          </a:p>
          <a:p>
            <a:pPr marL="114300" lvl="0" indent="0" eaLnBrk="1" hangingPunct="1">
              <a:lnSpc>
                <a:spcPct val="90000"/>
              </a:lnSpc>
              <a:buClr>
                <a:srgbClr val="9999FF"/>
              </a:buClr>
              <a:buNone/>
            </a:pPr>
            <a:r>
              <a:rPr lang="en-US" altLang="en-US" sz="2800" kern="0" dirty="0">
                <a:solidFill>
                  <a:schemeClr val="tx1"/>
                </a:solidFill>
                <a:effectLst/>
                <a:latin typeface="Times New Roman" panose="02020603050405020304" pitchFamily="18" charset="0"/>
                <a:cs typeface="Times New Roman" panose="02020603050405020304" pitchFamily="18" charset="0"/>
              </a:rPr>
              <a:t>       Huntington's disease</a:t>
            </a:r>
            <a:endParaRPr kumimoji="0" lang="sr-Cyrl-CS" altLang="en-US" sz="28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58429557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228600"/>
            <a:ext cx="7647709" cy="1143000"/>
          </a:xfrm>
        </p:spPr>
        <p:txBody>
          <a:bodyPr/>
          <a:lstStyle/>
          <a:p>
            <a:pPr eaLnBrk="1" hangingPunct="1">
              <a:defRPr/>
            </a:pPr>
            <a:r>
              <a:rPr lang="sr-Latn-RS" altLang="en-US" dirty="0">
                <a:solidFill>
                  <a:schemeClr val="accent5">
                    <a:lumMod val="10000"/>
                  </a:schemeClr>
                </a:solidFill>
                <a:effectLst/>
                <a:latin typeface="Times New Roman" panose="02020603050405020304" pitchFamily="18" charset="0"/>
                <a:ea typeface="+mn-ea"/>
                <a:cs typeface="Times New Roman" panose="02020603050405020304" pitchFamily="18" charset="0"/>
              </a:rPr>
              <a:t>II) VASCULAR DEMENTIA</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381000" y="1981200"/>
            <a:ext cx="8229600" cy="4533900"/>
          </a:xfrm>
        </p:spPr>
        <p:txBody>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Multi-infarct dementias</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Dementia with subcortical ischemic vascular disease</a:t>
            </a:r>
            <a:endParaRPr kumimoji="0" lang="sr-Cyrl-CS" altLang="en-US" sz="28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201163217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38200" y="304800"/>
            <a:ext cx="7647709" cy="1143000"/>
          </a:xfrm>
        </p:spPr>
        <p:txBody>
          <a:bodyPr/>
          <a:lstStyle/>
          <a:p>
            <a:pPr eaLnBrk="1" hangingPunct="1">
              <a:defRPr/>
            </a:pPr>
            <a:r>
              <a:rPr lang="sr-Latn-RS" altLang="en-US" dirty="0">
                <a:solidFill>
                  <a:schemeClr val="accent5">
                    <a:lumMod val="10000"/>
                  </a:schemeClr>
                </a:solidFill>
                <a:effectLst/>
                <a:latin typeface="Times New Roman" panose="02020603050405020304" pitchFamily="18" charset="0"/>
                <a:ea typeface="+mn-ea"/>
                <a:cs typeface="Times New Roman" panose="02020603050405020304" pitchFamily="18" charset="0"/>
              </a:rPr>
              <a:t>III) INFECTIOUS DEMENTIA</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381000" y="1981200"/>
            <a:ext cx="8229600" cy="4533900"/>
          </a:xfrm>
        </p:spPr>
        <p:txBody>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Neurosyphilis</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AIDS-dementia complex</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Jakob-Creutzfeldt disease</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Progressive multifocal leukoencephalopathy (PML)</a:t>
            </a:r>
            <a:endParaRPr kumimoji="0" lang="sr-Cyrl-CS" altLang="en-US" sz="28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68342758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381000"/>
            <a:ext cx="8382000" cy="1143000"/>
          </a:xfrm>
        </p:spPr>
        <p:txBody>
          <a:bodyPr/>
          <a:lstStyle/>
          <a:p>
            <a:pPr eaLnBrk="1" hangingPunct="1">
              <a:defRPr/>
            </a:pPr>
            <a:r>
              <a:rPr lang="en-US" altLang="en-US" sz="3400" dirty="0">
                <a:solidFill>
                  <a:schemeClr val="accent5">
                    <a:lumMod val="10000"/>
                  </a:schemeClr>
                </a:solidFill>
                <a:effectLst/>
                <a:latin typeface="Times New Roman" panose="02020603050405020304" pitchFamily="18" charset="0"/>
                <a:ea typeface="+mn-ea"/>
                <a:cs typeface="Times New Roman" panose="02020603050405020304" pitchFamily="18" charset="0"/>
              </a:rPr>
              <a:t>IV) DEMENTIA CAUSED BY </a:t>
            </a:r>
            <a:br>
              <a:rPr lang="sr-Latn-RS" altLang="en-US" sz="3400" dirty="0">
                <a:solidFill>
                  <a:schemeClr val="accent5">
                    <a:lumMod val="10000"/>
                  </a:schemeClr>
                </a:solidFill>
                <a:effectLst/>
                <a:latin typeface="Times New Roman" panose="02020603050405020304" pitchFamily="18" charset="0"/>
                <a:ea typeface="+mn-ea"/>
                <a:cs typeface="Times New Roman" panose="02020603050405020304" pitchFamily="18" charset="0"/>
              </a:rPr>
            </a:br>
            <a:r>
              <a:rPr lang="en-US" altLang="en-US" sz="3400" dirty="0">
                <a:solidFill>
                  <a:schemeClr val="accent5">
                    <a:lumMod val="10000"/>
                  </a:schemeClr>
                </a:solidFill>
                <a:effectLst/>
                <a:latin typeface="Times New Roman" panose="02020603050405020304" pitchFamily="18" charset="0"/>
                <a:ea typeface="+mn-ea"/>
                <a:cs typeface="Times New Roman" panose="02020603050405020304" pitchFamily="18" charset="0"/>
              </a:rPr>
              <a:t>METABOLIC DISEASES</a:t>
            </a:r>
            <a:endParaRPr lang="en-US" altLang="en-US" sz="34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381000" y="1905000"/>
            <a:ext cx="8229600" cy="4533900"/>
          </a:xfrm>
        </p:spPr>
        <p:txBody>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Hypovitaminosis B1, B2</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Folic acid</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Diseases of the thyroid gland</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Disorders of calcium metabolism</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Hepatic insufficiency</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Renal insufficiency</a:t>
            </a:r>
            <a:endParaRPr kumimoji="0" lang="sr-Cyrl-CS" altLang="en-US" sz="24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329948517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33400" y="381000"/>
            <a:ext cx="7647709" cy="1143000"/>
          </a:xfrm>
        </p:spPr>
        <p:txBody>
          <a:bodyPr/>
          <a:lstStyle/>
          <a:p>
            <a:pPr eaLnBrk="1" hangingPunct="1">
              <a:defRPr/>
            </a:pPr>
            <a:r>
              <a:rPr lang="sr-Latn-CS" altLang="en-US" kern="0" dirty="0">
                <a:solidFill>
                  <a:schemeClr val="accent5">
                    <a:lumMod val="10000"/>
                  </a:schemeClr>
                </a:solidFill>
                <a:effectLst/>
                <a:latin typeface="Times New Roman" panose="02020603050405020304" pitchFamily="18" charset="0"/>
                <a:cs typeface="Times New Roman" panose="02020603050405020304" pitchFamily="18" charset="0"/>
              </a:rPr>
              <a:t>Alzheimer's disease (AD)</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255878" y="1828801"/>
            <a:ext cx="8653170" cy="4778476"/>
          </a:xfrm>
        </p:spPr>
        <p:txBody>
          <a:bodyPr/>
          <a:lstStyle/>
          <a:p>
            <a:pPr marL="114300" lvl="0" indent="0" eaLnBrk="1" hangingPunct="1">
              <a:buClrTx/>
              <a:buNone/>
            </a:pPr>
            <a:r>
              <a:rPr lang="en-US" altLang="en-US" sz="2600" dirty="0">
                <a:solidFill>
                  <a:schemeClr val="tx1"/>
                </a:solidFill>
                <a:effectLst/>
                <a:latin typeface="Times New Roman" panose="02020603050405020304" pitchFamily="18" charset="0"/>
                <a:cs typeface="Times New Roman" panose="02020603050405020304" pitchFamily="18" charset="0"/>
              </a:rPr>
              <a:t>A clinical-pathological entity that begins with a memory disorder and is followed by the development of progressive dementia over the next few years</a:t>
            </a:r>
          </a:p>
          <a:p>
            <a:pPr marL="114300" lvl="0" indent="0" eaLnBrk="1" hangingPunct="1">
              <a:buClrTx/>
              <a:buNone/>
            </a:pPr>
            <a:endParaRPr lang="en-US" altLang="en-US" sz="26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buClrTx/>
              <a:buNone/>
            </a:pPr>
            <a:r>
              <a:rPr lang="en-US" altLang="en-US" sz="2600" dirty="0">
                <a:solidFill>
                  <a:schemeClr val="tx1"/>
                </a:solidFill>
                <a:effectLst/>
                <a:latin typeface="Times New Roman" panose="02020603050405020304" pitchFamily="18" charset="0"/>
                <a:cs typeface="Times New Roman" panose="02020603050405020304" pitchFamily="18" charset="0"/>
              </a:rPr>
              <a:t>The most common form (60-80%)</a:t>
            </a:r>
          </a:p>
          <a:p>
            <a:pPr marL="114300" lvl="0" indent="0" eaLnBrk="1" hangingPunct="1">
              <a:buClrTx/>
              <a:buNone/>
            </a:pPr>
            <a:r>
              <a:rPr lang="en-US" altLang="en-US" sz="2600" dirty="0">
                <a:solidFill>
                  <a:schemeClr val="tx1"/>
                </a:solidFill>
                <a:effectLst/>
                <a:latin typeface="Times New Roman" panose="02020603050405020304" pitchFamily="18" charset="0"/>
                <a:cs typeface="Times New Roman" panose="02020603050405020304" pitchFamily="18" charset="0"/>
              </a:rPr>
              <a:t>Before the 65th year &lt; 1%</a:t>
            </a:r>
          </a:p>
          <a:p>
            <a:pPr marL="114300" lvl="0" indent="0" eaLnBrk="1" hangingPunct="1">
              <a:buClrTx/>
              <a:buNone/>
            </a:pPr>
            <a:r>
              <a:rPr lang="en-US" altLang="en-US" sz="2600" dirty="0">
                <a:solidFill>
                  <a:schemeClr val="tx1"/>
                </a:solidFill>
                <a:effectLst/>
                <a:latin typeface="Times New Roman" panose="02020603050405020304" pitchFamily="18" charset="0"/>
                <a:cs typeface="Times New Roman" panose="02020603050405020304" pitchFamily="18" charset="0"/>
              </a:rPr>
              <a:t>Over 65 &gt;5%</a:t>
            </a:r>
          </a:p>
          <a:p>
            <a:pPr marL="114300" lvl="0" indent="0" eaLnBrk="1" hangingPunct="1">
              <a:buClrTx/>
              <a:buNone/>
            </a:pPr>
            <a:r>
              <a:rPr lang="en-US" altLang="en-US" sz="2600" dirty="0">
                <a:solidFill>
                  <a:schemeClr val="tx1"/>
                </a:solidFill>
                <a:effectLst/>
                <a:latin typeface="Times New Roman" panose="02020603050405020304" pitchFamily="18" charset="0"/>
                <a:cs typeface="Times New Roman" panose="02020603050405020304" pitchFamily="18" charset="0"/>
              </a:rPr>
              <a:t>Older than 85. &gt; 40%</a:t>
            </a:r>
            <a:endParaRPr kumimoji="0" lang="sr-Cyrl-CS" altLang="en-US" sz="26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46759043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304801" y="1645226"/>
            <a:ext cx="8475518" cy="4984174"/>
          </a:xfrm>
        </p:spPr>
        <p:txBody>
          <a:bodyPr>
            <a:normAutofit/>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Risk factors:</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   a) risk factors that cannot be influenced: age, gender and genetic influences</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   b) risk factors subject to change: vascular factors (HTA, DM, AF, obesity, hypercholesterolemia, hyperinsulinemia)</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depression</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head injuries</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lower level of education</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physical inactivity</a:t>
            </a:r>
            <a:endParaRPr kumimoji="0" lang="sr-Cyrl-CS" altLang="en-US" sz="2400" i="0"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19</a:t>
            </a:fld>
            <a:endParaRPr lang="en-US" dirty="0"/>
          </a:p>
        </p:txBody>
      </p:sp>
      <p:sp>
        <p:nvSpPr>
          <p:cNvPr id="6" name="Title 5">
            <a:extLst>
              <a:ext uri="{FF2B5EF4-FFF2-40B4-BE49-F238E27FC236}">
                <a16:creationId xmlns:a16="http://schemas.microsoft.com/office/drawing/2014/main" id="{DE39C2E8-5007-9605-6B33-8A417F462FDD}"/>
              </a:ext>
            </a:extLst>
          </p:cNvPr>
          <p:cNvSpPr>
            <a:spLocks noGrp="1"/>
          </p:cNvSpPr>
          <p:nvPr>
            <p:ph type="title"/>
          </p:nvPr>
        </p:nvSpPr>
        <p:spPr/>
        <p:txBody>
          <a:bodyPr/>
          <a:lstStyle/>
          <a:p>
            <a:r>
              <a:rPr lang="sr-Latn-CS" altLang="en-US" kern="0" dirty="0">
                <a:solidFill>
                  <a:schemeClr val="accent5">
                    <a:lumMod val="10000"/>
                  </a:schemeClr>
                </a:solidFill>
                <a:effectLst/>
                <a:latin typeface="Times New Roman" panose="02020603050405020304" pitchFamily="18" charset="0"/>
                <a:cs typeface="Times New Roman" panose="02020603050405020304" pitchFamily="18" charset="0"/>
              </a:rPr>
              <a:t>Alzheimer's disease (AD)</a:t>
            </a:r>
            <a:endParaRPr lang="en-US" dirty="0"/>
          </a:p>
        </p:txBody>
      </p:sp>
    </p:spTree>
    <p:extLst>
      <p:ext uri="{BB962C8B-B14F-4D97-AF65-F5344CB8AC3E}">
        <p14:creationId xmlns:p14="http://schemas.microsoft.com/office/powerpoint/2010/main" val="32081501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447800" y="304800"/>
            <a:ext cx="6019800" cy="1143000"/>
          </a:xfrm>
        </p:spPr>
        <p:txBody>
          <a:bodyPr>
            <a:normAutofit/>
          </a:bodyPr>
          <a:lstStyle/>
          <a:p>
            <a:pPr eaLnBrk="1" hangingPunct="1">
              <a:defRPr/>
            </a:pPr>
            <a:r>
              <a:rPr lang="en-US" altLang="en-US" dirty="0">
                <a:solidFill>
                  <a:schemeClr val="accent5">
                    <a:lumMod val="10000"/>
                  </a:schemeClr>
                </a:solidFill>
                <a:latin typeface="Times New Roman" panose="02020603050405020304" pitchFamily="18" charset="0"/>
                <a:cs typeface="Times New Roman" panose="02020603050405020304" pitchFamily="18" charset="0"/>
              </a:rPr>
              <a:t>DEMENTIA - definition</a:t>
            </a:r>
          </a:p>
        </p:txBody>
      </p:sp>
      <p:sp>
        <p:nvSpPr>
          <p:cNvPr id="4" name="Rectangle 3"/>
          <p:cNvSpPr txBox="1">
            <a:spLocks noChangeArrowheads="1"/>
          </p:cNvSpPr>
          <p:nvPr/>
        </p:nvSpPr>
        <p:spPr bwMode="auto">
          <a:xfrm>
            <a:off x="457200" y="1752600"/>
            <a:ext cx="8001000" cy="444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90000"/>
              </a:lnSpc>
              <a:buClr>
                <a:srgbClr val="FF6600"/>
              </a:buClr>
              <a:buNone/>
            </a:pPr>
            <a:endParaRPr lang="sr-Cyrl-CS" altLang="en-US" sz="2400" dirty="0">
              <a:latin typeface="Times New Roman" panose="02020603050405020304" pitchFamily="18" charset="0"/>
              <a:cs typeface="Times New Roman" panose="02020603050405020304" pitchFamily="18" charset="0"/>
            </a:endParaRPr>
          </a:p>
          <a:p>
            <a:pPr marL="0" lvl="1" indent="0" algn="just">
              <a:lnSpc>
                <a:spcPct val="90000"/>
              </a:lnSpc>
              <a:buClr>
                <a:srgbClr val="9999FF"/>
              </a:buClr>
              <a:buNone/>
            </a:pPr>
            <a:r>
              <a:rPr lang="en-US" altLang="en-US" sz="2400" dirty="0">
                <a:latin typeface="Times New Roman" panose="02020603050405020304" pitchFamily="18" charset="0"/>
                <a:cs typeface="Times New Roman" panose="02020603050405020304" pitchFamily="18" charset="0"/>
              </a:rPr>
              <a:t>An acquired, persistent, progressive disorder of cognitive functions that is not accompanied by a disorder of the state of consciousness, which disrupts the social and professional life of the patient, and is characterized by disorders in at least 3 of the following 5 areas of mental activity:</a:t>
            </a:r>
          </a:p>
          <a:p>
            <a:pPr marL="0" lvl="1" indent="0" algn="just">
              <a:lnSpc>
                <a:spcPct val="90000"/>
              </a:lnSpc>
              <a:buClr>
                <a:srgbClr val="9999FF"/>
              </a:buClr>
              <a:buNone/>
            </a:pPr>
            <a:r>
              <a:rPr lang="en-US" altLang="en-US" sz="2400" dirty="0">
                <a:latin typeface="Times New Roman" panose="02020603050405020304" pitchFamily="18" charset="0"/>
                <a:cs typeface="Times New Roman" panose="02020603050405020304" pitchFamily="18" charset="0"/>
              </a:rPr>
              <a:t>memory</a:t>
            </a:r>
          </a:p>
          <a:p>
            <a:pPr marL="0" lvl="1" indent="0" algn="just">
              <a:lnSpc>
                <a:spcPct val="90000"/>
              </a:lnSpc>
              <a:buClr>
                <a:srgbClr val="9999FF"/>
              </a:buClr>
              <a:buNone/>
            </a:pPr>
            <a:r>
              <a:rPr lang="en-US" altLang="en-US" sz="2400" dirty="0">
                <a:latin typeface="Times New Roman" panose="02020603050405020304" pitchFamily="18" charset="0"/>
                <a:cs typeface="Times New Roman" panose="02020603050405020304" pitchFamily="18" charset="0"/>
              </a:rPr>
              <a:t>abstract and mathematical thinking</a:t>
            </a:r>
          </a:p>
          <a:p>
            <a:pPr marL="0" lvl="1" indent="0" algn="just">
              <a:lnSpc>
                <a:spcPct val="90000"/>
              </a:lnSpc>
              <a:buClr>
                <a:srgbClr val="9999FF"/>
              </a:buClr>
              <a:buNone/>
            </a:pPr>
            <a:r>
              <a:rPr lang="en-US" altLang="en-US" sz="2400" dirty="0">
                <a:latin typeface="Times New Roman" panose="02020603050405020304" pitchFamily="18" charset="0"/>
                <a:cs typeface="Times New Roman" panose="02020603050405020304" pitchFamily="18" charset="0"/>
              </a:rPr>
              <a:t>speech</a:t>
            </a:r>
          </a:p>
          <a:p>
            <a:pPr marL="0" lvl="1" indent="0" algn="just">
              <a:lnSpc>
                <a:spcPct val="90000"/>
              </a:lnSpc>
              <a:buClr>
                <a:srgbClr val="9999FF"/>
              </a:buClr>
              <a:buNone/>
            </a:pPr>
            <a:r>
              <a:rPr lang="en-US" altLang="en-US" sz="2400" dirty="0">
                <a:latin typeface="Times New Roman" panose="02020603050405020304" pitchFamily="18" charset="0"/>
                <a:cs typeface="Times New Roman" panose="02020603050405020304" pitchFamily="18" charset="0"/>
              </a:rPr>
              <a:t>visuospatial abilities</a:t>
            </a:r>
          </a:p>
          <a:p>
            <a:pPr marL="0" lvl="1" indent="0" algn="just">
              <a:lnSpc>
                <a:spcPct val="90000"/>
              </a:lnSpc>
              <a:buClr>
                <a:srgbClr val="9999FF"/>
              </a:buClr>
              <a:buNone/>
            </a:pPr>
            <a:r>
              <a:rPr lang="en-US" altLang="en-US" sz="2400" dirty="0">
                <a:latin typeface="Times New Roman" panose="02020603050405020304" pitchFamily="18" charset="0"/>
                <a:cs typeface="Times New Roman" panose="02020603050405020304" pitchFamily="18" charset="0"/>
              </a:rPr>
              <a:t>personality characteristic</a:t>
            </a:r>
            <a:endParaRPr kumimoji="0" lang="sr-Latn-C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95191469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304800" y="1600200"/>
            <a:ext cx="8534400" cy="5029200"/>
          </a:xfrm>
        </p:spPr>
        <p:txBody>
          <a:bodyPr>
            <a:normAutofit fontScale="92500" lnSpcReduction="20000"/>
          </a:bodyPr>
          <a:lstStyle/>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Risk factors:</a:t>
            </a:r>
          </a:p>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Age - the most important risk factor in the development of dementia</a:t>
            </a:r>
          </a:p>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Gender - female predominance</a:t>
            </a:r>
          </a:p>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Genetics - 10-20% of familial cases, about 5% are inherited </a:t>
            </a:r>
            <a:r>
              <a:rPr lang="en-US" altLang="en-US" sz="2800" dirty="0" err="1">
                <a:solidFill>
                  <a:schemeClr val="tx1"/>
                </a:solidFill>
                <a:effectLst/>
                <a:latin typeface="Times New Roman" panose="02020603050405020304" pitchFamily="18" charset="0"/>
                <a:cs typeface="Times New Roman" panose="02020603050405020304" pitchFamily="18" charset="0"/>
              </a:rPr>
              <a:t>monogenically</a:t>
            </a:r>
            <a:r>
              <a:rPr lang="en-US" altLang="en-US" sz="2800" dirty="0">
                <a:solidFill>
                  <a:schemeClr val="tx1"/>
                </a:solidFill>
                <a:effectLst/>
                <a:latin typeface="Times New Roman" panose="02020603050405020304" pitchFamily="18" charset="0"/>
                <a:cs typeface="Times New Roman" panose="02020603050405020304" pitchFamily="18" charset="0"/>
              </a:rPr>
              <a:t>, autosomal dominantly</a:t>
            </a:r>
          </a:p>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Proteins encoded by genes on chromosomes 1 and 14-PRESENILINS</a:t>
            </a:r>
          </a:p>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Polymorphism of the gene that codes for apolipoprotein E (APOE) - risk for disease occurrence</a:t>
            </a:r>
          </a:p>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Apolipoprotein E (APOE) – cholesterol transport in the brain, 3 alleles: E2, E3, E4</a:t>
            </a:r>
          </a:p>
          <a:p>
            <a:pPr marL="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Carriers of apoE4 (susceptibility gene) are at a higher risk (2-3 times heterozygotes and 5 times homozygotes) of developing A</a:t>
            </a:r>
            <a:r>
              <a:rPr lang="sr-Latn-RS" altLang="en-US" sz="2800" dirty="0">
                <a:solidFill>
                  <a:schemeClr val="tx1"/>
                </a:solidFill>
                <a:effectLst/>
                <a:latin typeface="Times New Roman" panose="02020603050405020304" pitchFamily="18" charset="0"/>
                <a:cs typeface="Times New Roman" panose="02020603050405020304" pitchFamily="18" charset="0"/>
              </a:rPr>
              <a:t>D</a:t>
            </a:r>
            <a:endParaRPr kumimoji="0" lang="sr-Cyrl-CS" altLang="en-US" sz="24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5" name="Rectangle 2"/>
          <p:cNvSpPr txBox="1">
            <a:spLocks noChangeArrowheads="1"/>
          </p:cNvSpPr>
          <p:nvPr/>
        </p:nvSpPr>
        <p:spPr>
          <a:xfrm>
            <a:off x="685800" y="228600"/>
            <a:ext cx="7647709"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pPr>
              <a:defRPr/>
            </a:pPr>
            <a:r>
              <a:rPr lang="sr-Latn-CS" altLang="en-US" kern="0" dirty="0">
                <a:solidFill>
                  <a:schemeClr val="accent5">
                    <a:lumMod val="10000"/>
                  </a:schemeClr>
                </a:solidFill>
                <a:effectLst/>
                <a:latin typeface="Times New Roman" panose="02020603050405020304" pitchFamily="18" charset="0"/>
                <a:cs typeface="Times New Roman" panose="02020603050405020304" pitchFamily="18" charset="0"/>
              </a:rPr>
              <a:t>Alzheimer's disease (AD)</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91088228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50730" y="457200"/>
            <a:ext cx="7647709" cy="1143000"/>
          </a:xfrm>
        </p:spPr>
        <p:txBody>
          <a:bodyPr>
            <a:normAutofit fontScale="90000"/>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pathology and pathophysiology</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650731" y="1645226"/>
            <a:ext cx="8129587" cy="4755574"/>
          </a:xfrm>
        </p:spPr>
        <p:txBody>
          <a:bodyPr/>
          <a:lstStyle/>
          <a:p>
            <a:pPr marL="114300" lvl="0" indent="0" eaLnBrk="1" hangingPunct="1">
              <a:lnSpc>
                <a:spcPct val="90000"/>
              </a:lnSpc>
              <a:buClr>
                <a:srgbClr val="9999FF"/>
              </a:buClr>
              <a:buNone/>
            </a:pPr>
            <a:r>
              <a:rPr kumimoji="0" lang="en-US" altLang="en-US" sz="2400" i="0"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Macroscopically: diffuse atrophy of the cerebral cortex with secondary enlargement of the ventricles</a:t>
            </a:r>
            <a:endParaRPr lang="sr-Cyrl-CS" altLang="en-US" sz="2400" kern="0" dirty="0">
              <a:solidFill>
                <a:srgbClr val="000000"/>
              </a:solidFill>
              <a:effectLst/>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duotone>
              <a:prstClr val="black"/>
              <a:srgbClr val="D9C3A5">
                <a:tint val="50000"/>
                <a:satMod val="180000"/>
              </a:srgbClr>
            </a:duotone>
          </a:blip>
          <a:stretch>
            <a:fillRect/>
          </a:stretch>
        </p:blipFill>
        <p:spPr>
          <a:xfrm>
            <a:off x="838200" y="2667000"/>
            <a:ext cx="3146060" cy="3756074"/>
          </a:xfrm>
          <a:prstGeom prst="rect">
            <a:avLst/>
          </a:prstGeom>
        </p:spPr>
      </p:pic>
      <p:pic>
        <p:nvPicPr>
          <p:cNvPr id="3" name="Picture 2"/>
          <p:cNvPicPr>
            <a:picLocks noChangeAspect="1"/>
          </p:cNvPicPr>
          <p:nvPr/>
        </p:nvPicPr>
        <p:blipFill>
          <a:blip r:embed="rId3">
            <a:duotone>
              <a:prstClr val="black"/>
              <a:srgbClr val="D9C3A5">
                <a:tint val="50000"/>
                <a:satMod val="180000"/>
              </a:srgbClr>
            </a:duotone>
          </a:blip>
          <a:stretch>
            <a:fillRect/>
          </a:stretch>
        </p:blipFill>
        <p:spPr>
          <a:xfrm>
            <a:off x="4419600" y="2667000"/>
            <a:ext cx="3312941" cy="3776243"/>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74314587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304801" y="1645226"/>
            <a:ext cx="8475518" cy="4755574"/>
          </a:xfrm>
        </p:spPr>
        <p:txBody>
          <a:bodyPr>
            <a:normAutofit/>
          </a:bodyPr>
          <a:lstStyle/>
          <a:p>
            <a:pPr marL="114300" lvl="0" indent="0" algn="just" eaLnBrk="1" hangingPunct="1">
              <a:lnSpc>
                <a:spcPct val="90000"/>
              </a:lnSpc>
              <a:buClr>
                <a:srgbClr val="9999FF"/>
              </a:buClr>
              <a:buNone/>
            </a:pPr>
            <a:r>
              <a:rPr kumimoji="0" lang="en-US" altLang="en-US" sz="2400" i="0"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Microscopically: loss of neurons in the frontal, parietal and temporal lobes, critical loss of synapses at the onset of the disease</a:t>
            </a:r>
          </a:p>
          <a:p>
            <a:pPr marL="114300" lvl="0" indent="0" algn="just" eaLnBrk="1" hangingPunct="1">
              <a:lnSpc>
                <a:spcPct val="90000"/>
              </a:lnSpc>
              <a:buClr>
                <a:srgbClr val="9999FF"/>
              </a:buClr>
              <a:buNone/>
            </a:pPr>
            <a:r>
              <a:rPr kumimoji="0" lang="en-US" altLang="en-US" sz="2400" i="0"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Neuropathological finding:</a:t>
            </a:r>
          </a:p>
          <a:p>
            <a:pPr marL="114300" lvl="0" indent="0" algn="just" eaLnBrk="1" hangingPunct="1">
              <a:lnSpc>
                <a:spcPct val="90000"/>
              </a:lnSpc>
              <a:buClr>
                <a:srgbClr val="9999FF"/>
              </a:buClr>
              <a:buNone/>
            </a:pPr>
            <a:r>
              <a:rPr kumimoji="0" lang="en-US" altLang="en-US" sz="2400" i="0" strike="noStrike" kern="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Senile (amyloid) plaques </a:t>
            </a:r>
            <a:r>
              <a:rPr kumimoji="0" lang="en-US" altLang="en-US" sz="2400" i="0"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 in the extracellular space of the brain with a structure consisting of a central protein core composed of fibrillar protein - beta amyloid peptide surrounded by dystrophic nerve endings </a:t>
            </a:r>
            <a:endParaRPr kumimoji="0" lang="sr-Latn-RS" altLang="en-US" sz="2400" i="0"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a:p>
            <a:pPr marL="114300" lvl="0" indent="0" algn="just" eaLnBrk="1" hangingPunct="1">
              <a:lnSpc>
                <a:spcPct val="90000"/>
              </a:lnSpc>
              <a:buClr>
                <a:srgbClr val="9999FF"/>
              </a:buClr>
              <a:buNone/>
            </a:pPr>
            <a:r>
              <a:rPr kumimoji="0" lang="en-US" altLang="en-US" sz="2400" i="0" strike="noStrike" kern="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Neurofibrillary tangles </a:t>
            </a:r>
            <a:r>
              <a:rPr kumimoji="0" lang="en-US" altLang="en-US" sz="2400" i="0"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 inside the neurons themselves, paired helical filaments of hyperphosphorylated tau protein - first in the structures of the hippocampus</a:t>
            </a:r>
            <a:endParaRPr lang="sr-Cyrl-CS" altLang="en-US" sz="2400" kern="0" dirty="0">
              <a:solidFill>
                <a:schemeClr val="tx1"/>
              </a:solidFill>
              <a:effectLst/>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22</a:t>
            </a:fld>
            <a:endParaRPr lang="en-US" dirty="0"/>
          </a:p>
        </p:txBody>
      </p:sp>
      <p:sp>
        <p:nvSpPr>
          <p:cNvPr id="7" name="Rectangle 2">
            <a:extLst>
              <a:ext uri="{FF2B5EF4-FFF2-40B4-BE49-F238E27FC236}">
                <a16:creationId xmlns:a16="http://schemas.microsoft.com/office/drawing/2014/main" id="{18AF8227-E398-1E54-2BAB-787CCD2D3951}"/>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pathology and pathophysiology</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312936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676400"/>
            <a:ext cx="8458200" cy="467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90000"/>
              </a:lnSpc>
              <a:buClr>
                <a:srgbClr val="9999FF"/>
              </a:buClr>
              <a:buNone/>
            </a:pPr>
            <a:r>
              <a:rPr lang="en-US" altLang="en-US" sz="2600" kern="0" dirty="0">
                <a:latin typeface="Times New Roman" panose="02020603050405020304" pitchFamily="18" charset="0"/>
                <a:cs typeface="Times New Roman" panose="02020603050405020304" pitchFamily="18" charset="0"/>
              </a:rPr>
              <a:t>Hippocampus</a:t>
            </a:r>
          </a:p>
          <a:p>
            <a:pPr marL="0" lvl="0" indent="0">
              <a:lnSpc>
                <a:spcPct val="90000"/>
              </a:lnSpc>
              <a:buClr>
                <a:srgbClr val="9999FF"/>
              </a:buClr>
              <a:buNone/>
            </a:pPr>
            <a:r>
              <a:rPr lang="en-US" altLang="en-US" sz="2600" kern="0" dirty="0">
                <a:latin typeface="Times New Roman" panose="02020603050405020304" pitchFamily="18" charset="0"/>
                <a:cs typeface="Times New Roman" panose="02020603050405020304" pitchFamily="18" charset="0"/>
              </a:rPr>
              <a:t>Entorhinal cortex</a:t>
            </a:r>
          </a:p>
          <a:p>
            <a:pPr marL="0" lvl="0" indent="0">
              <a:lnSpc>
                <a:spcPct val="90000"/>
              </a:lnSpc>
              <a:buClr>
                <a:srgbClr val="9999FF"/>
              </a:buClr>
              <a:buNone/>
            </a:pPr>
            <a:r>
              <a:rPr lang="en-US" altLang="en-US" sz="2600" kern="0" dirty="0">
                <a:latin typeface="Times New Roman" panose="02020603050405020304" pitchFamily="18" charset="0"/>
                <a:cs typeface="Times New Roman" panose="02020603050405020304" pitchFamily="18" charset="0"/>
              </a:rPr>
              <a:t>Amygdala</a:t>
            </a:r>
          </a:p>
          <a:p>
            <a:pPr marL="0" lvl="0" indent="0">
              <a:lnSpc>
                <a:spcPct val="90000"/>
              </a:lnSpc>
              <a:buClr>
                <a:srgbClr val="9999FF"/>
              </a:buClr>
              <a:buNone/>
            </a:pPr>
            <a:r>
              <a:rPr lang="en-US" altLang="en-US" sz="2600" kern="0" dirty="0">
                <a:latin typeface="Times New Roman" panose="02020603050405020304" pitchFamily="18" charset="0"/>
                <a:cs typeface="Times New Roman" panose="02020603050405020304" pitchFamily="18" charset="0"/>
              </a:rPr>
              <a:t>Neocortex</a:t>
            </a:r>
          </a:p>
          <a:p>
            <a:pPr marL="0" lvl="0" indent="0">
              <a:lnSpc>
                <a:spcPct val="90000"/>
              </a:lnSpc>
              <a:buClr>
                <a:srgbClr val="9999FF"/>
              </a:buClr>
              <a:buNone/>
            </a:pPr>
            <a:r>
              <a:rPr lang="en-US" altLang="en-US" sz="2600" kern="0" dirty="0">
                <a:latin typeface="Times New Roman" panose="02020603050405020304" pitchFamily="18" charset="0"/>
                <a:cs typeface="Times New Roman" panose="02020603050405020304" pitchFamily="18" charset="0"/>
              </a:rPr>
              <a:t>Nucleus basalis- </a:t>
            </a:r>
            <a:r>
              <a:rPr lang="en-US" altLang="en-US" sz="2600" kern="0" dirty="0" err="1">
                <a:latin typeface="Times New Roman" panose="02020603050405020304" pitchFamily="18" charset="0"/>
                <a:cs typeface="Times New Roman" panose="02020603050405020304" pitchFamily="18" charset="0"/>
              </a:rPr>
              <a:t>Meynert</a:t>
            </a:r>
            <a:endParaRPr lang="en-US" altLang="en-US" sz="2600" kern="0" dirty="0">
              <a:latin typeface="Times New Roman" panose="02020603050405020304" pitchFamily="18" charset="0"/>
              <a:cs typeface="Times New Roman" panose="02020603050405020304" pitchFamily="18" charset="0"/>
            </a:endParaRPr>
          </a:p>
          <a:p>
            <a:pPr marL="0" lvl="0" indent="0">
              <a:lnSpc>
                <a:spcPct val="90000"/>
              </a:lnSpc>
              <a:buClr>
                <a:srgbClr val="9999FF"/>
              </a:buClr>
              <a:buNone/>
            </a:pPr>
            <a:r>
              <a:rPr lang="en-US" altLang="en-US" sz="2600" kern="0" dirty="0">
                <a:latin typeface="Times New Roman" panose="02020603050405020304" pitchFamily="18" charset="0"/>
                <a:cs typeface="Times New Roman" panose="02020603050405020304" pitchFamily="18" charset="0"/>
              </a:rPr>
              <a:t>Subcortical regions</a:t>
            </a:r>
          </a:p>
          <a:p>
            <a:pPr marL="0" lvl="0" indent="0">
              <a:lnSpc>
                <a:spcPct val="90000"/>
              </a:lnSpc>
              <a:buClr>
                <a:srgbClr val="9999FF"/>
              </a:buClr>
              <a:buNone/>
            </a:pPr>
            <a:endParaRPr lang="en-US" altLang="en-US" sz="2600" kern="0" dirty="0">
              <a:latin typeface="Times New Roman" panose="02020603050405020304" pitchFamily="18" charset="0"/>
              <a:cs typeface="Times New Roman" panose="02020603050405020304" pitchFamily="18" charset="0"/>
            </a:endParaRPr>
          </a:p>
          <a:p>
            <a:pPr marL="0" lvl="0" indent="0">
              <a:lnSpc>
                <a:spcPct val="90000"/>
              </a:lnSpc>
              <a:buClr>
                <a:srgbClr val="9999FF"/>
              </a:buClr>
              <a:buNone/>
            </a:pPr>
            <a:r>
              <a:rPr lang="en-US" altLang="en-US" sz="2600" kern="0" dirty="0">
                <a:latin typeface="Times New Roman" panose="02020603050405020304" pitchFamily="18" charset="0"/>
                <a:cs typeface="Times New Roman" panose="02020603050405020304" pitchFamily="18" charset="0"/>
              </a:rPr>
              <a:t>Disorders in different neurotransmitter systems</a:t>
            </a:r>
            <a:r>
              <a:rPr lang="sr-Latn-RS" altLang="en-US" sz="2600" kern="0" dirty="0">
                <a:latin typeface="Times New Roman" panose="02020603050405020304" pitchFamily="18" charset="0"/>
                <a:cs typeface="Times New Roman" panose="02020603050405020304" pitchFamily="18" charset="0"/>
              </a:rPr>
              <a:t> </a:t>
            </a:r>
            <a:r>
              <a:rPr lang="en-US" altLang="en-US" sz="2600" kern="0" dirty="0">
                <a:latin typeface="Times New Roman" panose="02020603050405020304" pitchFamily="18" charset="0"/>
                <a:cs typeface="Times New Roman" panose="02020603050405020304" pitchFamily="18" charset="0"/>
              </a:rPr>
              <a:t>(acetylcholine, norepinephrine, dopamine, serotonin, glutamate, etc.)</a:t>
            </a:r>
            <a:endParaRPr kumimoji="0" lang="sr-Cyrl-RS" altLang="en-US" sz="2000" i="0" u="none" strike="noStrike" kern="1200" cap="none" spc="0" normalizeH="0" baseline="0" noProof="0" dirty="0">
              <a:ln>
                <a:noFill/>
              </a:ln>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23</a:t>
            </a:fld>
            <a:endParaRPr lang="en-US" dirty="0"/>
          </a:p>
        </p:txBody>
      </p:sp>
      <p:sp>
        <p:nvSpPr>
          <p:cNvPr id="7" name="Rectangle 2">
            <a:extLst>
              <a:ext uri="{FF2B5EF4-FFF2-40B4-BE49-F238E27FC236}">
                <a16:creationId xmlns:a16="http://schemas.microsoft.com/office/drawing/2014/main" id="{D2484469-85F5-EF14-C24B-B1EF5E0C0306}"/>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pathology and pathophysiology</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890036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2048556"/>
            <a:ext cx="8409039"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lang="en-US" altLang="en-US" sz="2600" dirty="0">
                <a:latin typeface="Times New Roman" panose="02020603050405020304" pitchFamily="18" charset="0"/>
                <a:cs typeface="Times New Roman" panose="02020603050405020304" pitchFamily="18" charset="0"/>
              </a:rPr>
              <a:t>Decreased activity of choline acetyltransferase (acetylcholine synthesis) in the cerebral cortex and hippocampus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endParaRPr lang="en-US" altLang="en-US" sz="2600" dirty="0">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lang="en-US" altLang="en-US" sz="2600" dirty="0">
                <a:latin typeface="Times New Roman" panose="02020603050405020304" pitchFamily="18" charset="0"/>
                <a:cs typeface="Times New Roman" panose="02020603050405020304" pitchFamily="18" charset="0"/>
              </a:rPr>
              <a:t>Extinction of cholinergic neurons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endParaRPr lang="en-US" altLang="en-US" sz="2600" dirty="0">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lang="en-US" altLang="en-US" sz="2600" dirty="0">
                <a:latin typeface="Times New Roman" panose="02020603050405020304" pitchFamily="18" charset="0"/>
                <a:cs typeface="Times New Roman" panose="02020603050405020304" pitchFamily="18" charset="0"/>
              </a:rPr>
              <a:t>The severity of cognitive impairment correlates with the loss of neurons in the </a:t>
            </a:r>
            <a:r>
              <a:rPr lang="en-US" altLang="en-US" sz="2600" dirty="0" err="1">
                <a:latin typeface="Times New Roman" panose="02020603050405020304" pitchFamily="18" charset="0"/>
                <a:cs typeface="Times New Roman" panose="02020603050405020304" pitchFamily="18" charset="0"/>
              </a:rPr>
              <a:t>n.basalis</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Meynert</a:t>
            </a:r>
            <a:endParaRPr kumimoji="0" lang="sr-Cyrl-RS" altLang="en-US" sz="20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24</a:t>
            </a:fld>
            <a:endParaRPr lang="en-US" dirty="0"/>
          </a:p>
        </p:txBody>
      </p:sp>
      <p:sp>
        <p:nvSpPr>
          <p:cNvPr id="7" name="Rectangle 2">
            <a:extLst>
              <a:ext uri="{FF2B5EF4-FFF2-40B4-BE49-F238E27FC236}">
                <a16:creationId xmlns:a16="http://schemas.microsoft.com/office/drawing/2014/main" id="{A0711E34-EB40-9B77-1B9B-B2A6B39946CA}"/>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pathology and pathophysiology</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859547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33883" y="304800"/>
            <a:ext cx="7647709" cy="1143000"/>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304800" y="1676400"/>
            <a:ext cx="8610600" cy="4898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ctr" fontAlgn="auto">
              <a:lnSpc>
                <a:spcPct val="90000"/>
              </a:lnSpc>
              <a:spcBef>
                <a:spcPts val="0"/>
              </a:spcBef>
              <a:spcAft>
                <a:spcPts val="0"/>
              </a:spcAft>
              <a:buClr>
                <a:srgbClr val="9999FF"/>
              </a:buClr>
              <a:buNone/>
            </a:pPr>
            <a:r>
              <a:rPr lang="en-US" altLang="en-US" kern="0" dirty="0">
                <a:latin typeface="Times New Roman" panose="02020603050405020304" pitchFamily="18" charset="0"/>
                <a:cs typeface="Times New Roman" panose="02020603050405020304" pitchFamily="18" charset="0"/>
              </a:rPr>
              <a:t>Early stage</a:t>
            </a:r>
          </a:p>
          <a:p>
            <a:pPr marL="0" lvl="0" indent="0" algn="just" fontAlgn="auto">
              <a:lnSpc>
                <a:spcPct val="90000"/>
              </a:lnSpc>
              <a:spcBef>
                <a:spcPts val="0"/>
              </a:spcBef>
              <a:spcAft>
                <a:spcPts val="0"/>
              </a:spcAft>
              <a:buClr>
                <a:srgbClr val="9999FF"/>
              </a:buClr>
              <a:buNone/>
            </a:pPr>
            <a:r>
              <a:rPr lang="en-US" altLang="en-US" kern="0" dirty="0">
                <a:latin typeface="Times New Roman" panose="02020603050405020304" pitchFamily="18" charset="0"/>
                <a:cs typeface="Times New Roman" panose="02020603050405020304" pitchFamily="18" charset="0"/>
              </a:rPr>
              <a:t> </a:t>
            </a:r>
          </a:p>
          <a:p>
            <a:pPr marL="0" lvl="0" indent="0" algn="just" fontAlgn="auto">
              <a:lnSpc>
                <a:spcPct val="90000"/>
              </a:lnSpc>
              <a:spcBef>
                <a:spcPts val="0"/>
              </a:spcBef>
              <a:spcAft>
                <a:spcPts val="0"/>
              </a:spcAft>
              <a:buClr>
                <a:srgbClr val="9999FF"/>
              </a:buClr>
              <a:buNone/>
            </a:pPr>
            <a:r>
              <a:rPr lang="en-US" altLang="en-US" kern="0" dirty="0">
                <a:latin typeface="Times New Roman" panose="02020603050405020304" pitchFamily="18" charset="0"/>
                <a:cs typeface="Times New Roman" panose="02020603050405020304" pitchFamily="18" charset="0"/>
              </a:rPr>
              <a:t>Memory disorder</a:t>
            </a:r>
          </a:p>
          <a:p>
            <a:pPr marL="0" lvl="0" indent="0" algn="just" fontAlgn="auto">
              <a:lnSpc>
                <a:spcPct val="90000"/>
              </a:lnSpc>
              <a:spcBef>
                <a:spcPts val="0"/>
              </a:spcBef>
              <a:spcAft>
                <a:spcPts val="0"/>
              </a:spcAft>
              <a:buClr>
                <a:srgbClr val="9999FF"/>
              </a:buClr>
              <a:buNone/>
            </a:pPr>
            <a:r>
              <a:rPr lang="en-US" altLang="en-US" kern="0" dirty="0">
                <a:latin typeface="Times New Roman" panose="02020603050405020304" pitchFamily="18" charset="0"/>
                <a:cs typeface="Times New Roman" panose="02020603050405020304" pitchFamily="18" charset="0"/>
              </a:rPr>
              <a:t>Impaired activities of daily living</a:t>
            </a:r>
          </a:p>
          <a:p>
            <a:pPr marL="0" lvl="0" indent="0" algn="just" fontAlgn="auto">
              <a:lnSpc>
                <a:spcPct val="90000"/>
              </a:lnSpc>
              <a:spcBef>
                <a:spcPts val="0"/>
              </a:spcBef>
              <a:spcAft>
                <a:spcPts val="0"/>
              </a:spcAft>
              <a:buClr>
                <a:srgbClr val="9999FF"/>
              </a:buClr>
              <a:buNone/>
            </a:pPr>
            <a:r>
              <a:rPr lang="en-US" altLang="en-US" kern="0" dirty="0">
                <a:latin typeface="Times New Roman" panose="02020603050405020304" pitchFamily="18" charset="0"/>
                <a:cs typeface="Times New Roman" panose="02020603050405020304" pitchFamily="18" charset="0"/>
              </a:rPr>
              <a:t>Loss of insight</a:t>
            </a:r>
          </a:p>
          <a:p>
            <a:pPr marL="0" lvl="0" indent="0" algn="just" fontAlgn="auto">
              <a:lnSpc>
                <a:spcPct val="90000"/>
              </a:lnSpc>
              <a:spcBef>
                <a:spcPts val="0"/>
              </a:spcBef>
              <a:spcAft>
                <a:spcPts val="0"/>
              </a:spcAft>
              <a:buClr>
                <a:srgbClr val="9999FF"/>
              </a:buClr>
              <a:buNone/>
            </a:pPr>
            <a:r>
              <a:rPr lang="en-US" altLang="en-US" kern="0" dirty="0">
                <a:latin typeface="Times New Roman" panose="02020603050405020304" pitchFamily="18" charset="0"/>
                <a:cs typeface="Times New Roman" panose="02020603050405020304" pitchFamily="18" charset="0"/>
              </a:rPr>
              <a:t>Impaired orientation in time and space, especially in unfamiliar surroundings</a:t>
            </a:r>
          </a:p>
          <a:p>
            <a:pPr marL="0" lvl="0" indent="0" algn="just" fontAlgn="auto">
              <a:lnSpc>
                <a:spcPct val="90000"/>
              </a:lnSpc>
              <a:spcBef>
                <a:spcPts val="0"/>
              </a:spcBef>
              <a:spcAft>
                <a:spcPts val="0"/>
              </a:spcAft>
              <a:buClr>
                <a:srgbClr val="9999FF"/>
              </a:buClr>
              <a:buNone/>
            </a:pPr>
            <a:r>
              <a:rPr lang="en-US" altLang="en-US" kern="0" dirty="0">
                <a:latin typeface="Times New Roman" panose="02020603050405020304" pitchFamily="18" charset="0"/>
                <a:cs typeface="Times New Roman" panose="02020603050405020304" pitchFamily="18" charset="0"/>
              </a:rPr>
              <a:t>Difficulty finding words</a:t>
            </a:r>
            <a:endParaRPr lang="sr-Cyrl-CS" altLang="en-US" sz="2600" kern="0" dirty="0">
              <a:latin typeface="Times New Roman" panose="02020603050405020304" pitchFamily="18" charset="0"/>
              <a:cs typeface="Times New Roman" panose="02020603050405020304" pitchFamily="18" charset="0"/>
            </a:endParaRPr>
          </a:p>
          <a:p>
            <a:pPr marL="0" lvl="0" indent="0" fontAlgn="auto">
              <a:lnSpc>
                <a:spcPct val="90000"/>
              </a:lnSpc>
              <a:spcBef>
                <a:spcPts val="0"/>
              </a:spcBef>
              <a:spcAft>
                <a:spcPts val="0"/>
              </a:spcAft>
              <a:buClr>
                <a:srgbClr val="9999FF"/>
              </a:buClr>
              <a:buNone/>
            </a:pPr>
            <a:endParaRPr lang="sr-Cyrl-CS" altLang="en-US" sz="2600" kern="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198229716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27025" y="1659382"/>
            <a:ext cx="8458199"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Middle stage</a:t>
            </a:r>
            <a:endParaRPr kumimoji="0" lang="sr-Latn-R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endPar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 </a:t>
            </a:r>
          </a:p>
          <a:p>
            <a:pPr marL="0" marR="0" lvl="0" indent="0" algn="l"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Apraxia (difficulty using household appliances, preparing food, dressing)</a:t>
            </a:r>
          </a:p>
          <a:p>
            <a:pPr marL="0" marR="0" lvl="0" indent="0" algn="l"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Impaired the simplest operations of calculation, reading, writing)</a:t>
            </a:r>
          </a:p>
          <a:p>
            <a:pPr marL="0" marR="0" lvl="0" indent="0" algn="l"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Agnosia (not recognizing friends, objects)</a:t>
            </a:r>
          </a:p>
          <a:p>
            <a:pPr marL="0" marR="0" lvl="0" indent="0" algn="l"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Loss of ability to navigate outside your home</a:t>
            </a:r>
            <a:endParaRPr kumimoji="0" lang="sr-Cyrl-C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26</a:t>
            </a:fld>
            <a:endParaRPr lang="en-US" dirty="0"/>
          </a:p>
        </p:txBody>
      </p:sp>
      <p:sp>
        <p:nvSpPr>
          <p:cNvPr id="8" name="Rectangle 2">
            <a:extLst>
              <a:ext uri="{FF2B5EF4-FFF2-40B4-BE49-F238E27FC236}">
                <a16:creationId xmlns:a16="http://schemas.microsoft.com/office/drawing/2014/main" id="{7FF4E9FC-2636-F3EA-B5B6-16CA466C6AFE}"/>
              </a:ext>
            </a:extLst>
          </p:cNvPr>
          <p:cNvSpPr>
            <a:spLocks noGrp="1" noChangeArrowheads="1"/>
          </p:cNvSpPr>
          <p:nvPr>
            <p:ph type="title"/>
          </p:nvPr>
        </p:nvSpPr>
        <p:spPr>
          <a:xfrm>
            <a:off x="425450" y="407988"/>
            <a:ext cx="8261350" cy="1039812"/>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55456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4800" y="1676400"/>
            <a:ext cx="83820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Late stage</a:t>
            </a:r>
            <a:endParaRPr kumimoji="0" lang="sr-Latn-R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endPar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Hallucinations, illusions</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Loss of social contacts</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Sleep and wakefulness disorder, night wandering</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Most often bedridden, in generalized rigor,</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err="1">
                <a:ln>
                  <a:noFill/>
                </a:ln>
                <a:uLnTx/>
                <a:uFillTx/>
                <a:latin typeface="Times New Roman" panose="02020603050405020304" pitchFamily="18" charset="0"/>
                <a:cs typeface="Times New Roman" panose="02020603050405020304" pitchFamily="18" charset="0"/>
              </a:rPr>
              <a:t>mutistic</a:t>
            </a: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 incontinent</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Enhanced MTR and primitive phenomena</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Myoclonic jerks, GE</a:t>
            </a:r>
            <a:endParaRPr kumimoji="0" lang="sr-Cyrl-C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27</a:t>
            </a:fld>
            <a:endParaRPr lang="en-US" dirty="0"/>
          </a:p>
        </p:txBody>
      </p:sp>
      <p:sp>
        <p:nvSpPr>
          <p:cNvPr id="8" name="Rectangle 2">
            <a:extLst>
              <a:ext uri="{FF2B5EF4-FFF2-40B4-BE49-F238E27FC236}">
                <a16:creationId xmlns:a16="http://schemas.microsoft.com/office/drawing/2014/main" id="{F37FCFC5-F00C-4663-0960-641466303503}"/>
              </a:ext>
            </a:extLst>
          </p:cNvPr>
          <p:cNvSpPr>
            <a:spLocks noGrp="1" noChangeArrowheads="1"/>
          </p:cNvSpPr>
          <p:nvPr>
            <p:ph type="title"/>
          </p:nvPr>
        </p:nvSpPr>
        <p:spPr>
          <a:xfrm>
            <a:off x="425450" y="407988"/>
            <a:ext cx="8261350" cy="1039812"/>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4905048"/>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676400"/>
            <a:ext cx="8534400" cy="497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r>
              <a:rPr kumimoji="0" lang="sr-Cyrl-CS" altLang="en-US" sz="2600" i="0" u="none" strike="noStrike" kern="0" cap="none" spc="0" normalizeH="0" baseline="0" noProof="0" dirty="0">
                <a:ln>
                  <a:noFill/>
                </a:ln>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a:t>
            </a:r>
            <a:r>
              <a:rPr lang="en-US" altLang="en-US" kern="0" dirty="0">
                <a:latin typeface="Times New Roman" panose="02020603050405020304" pitchFamily="18" charset="0"/>
                <a:cs typeface="Times New Roman" panose="02020603050405020304" pitchFamily="18" charset="0"/>
              </a:rPr>
              <a:t>Memory impairment in AD</a:t>
            </a:r>
            <a:endParaRPr lang="sr-Latn-RS" altLang="en-US" kern="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endParaRPr lang="en-US" altLang="en-US" kern="0" dirty="0">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Memory impairment is a necessary criterion</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Memory for recent events - most impaired</a:t>
            </a:r>
            <a:r>
              <a:rPr lang="sr-Latn-RS" altLang="en-US" sz="2400" kern="0" dirty="0">
                <a:latin typeface="Times New Roman" panose="02020603050405020304" pitchFamily="18" charset="0"/>
                <a:cs typeface="Times New Roman" panose="02020603050405020304" pitchFamily="18" charset="0"/>
              </a:rPr>
              <a:t> </a:t>
            </a:r>
            <a:r>
              <a:rPr lang="en-US" altLang="en-US" sz="2400" kern="0" dirty="0">
                <a:latin typeface="Times New Roman" panose="02020603050405020304" pitchFamily="18" charset="0"/>
                <a:cs typeface="Times New Roman" panose="02020603050405020304" pitchFamily="18" charset="0"/>
              </a:rPr>
              <a:t>episodic memory</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lang="en-US" altLang="en-US" sz="2400" kern="0" dirty="0">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Memory for older events - relatively better preserved in the early and moderate stages of the disease</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lang="en-US" altLang="en-US" sz="2400" kern="0" dirty="0">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In the late stage - memory for older events and autobiographical memory is impaired</a:t>
            </a:r>
            <a:endParaRPr kumimoji="0" lang="sr-Cyrl-C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kumimoji="0" lang="sr-Cyrl-CS" altLang="en-US" sz="26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kumimoji="0" lang="sr-Cyrl-CS" altLang="en-US" sz="26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kumimoji="0" lang="sr-Cyrl-CS" altLang="en-US" sz="26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28</a:t>
            </a:fld>
            <a:endParaRPr lang="en-US" dirty="0"/>
          </a:p>
        </p:txBody>
      </p:sp>
      <p:sp>
        <p:nvSpPr>
          <p:cNvPr id="8" name="Rectangle 2">
            <a:extLst>
              <a:ext uri="{FF2B5EF4-FFF2-40B4-BE49-F238E27FC236}">
                <a16:creationId xmlns:a16="http://schemas.microsoft.com/office/drawing/2014/main" id="{DAE5EC18-8A96-D1AB-C7D0-50029AA34ACD}"/>
              </a:ext>
            </a:extLst>
          </p:cNvPr>
          <p:cNvSpPr>
            <a:spLocks noGrp="1" noChangeArrowheads="1"/>
          </p:cNvSpPr>
          <p:nvPr>
            <p:ph type="title"/>
          </p:nvPr>
        </p:nvSpPr>
        <p:spPr>
          <a:xfrm>
            <a:off x="425450" y="407988"/>
            <a:ext cx="8261350" cy="1039812"/>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870052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4800" y="1628043"/>
            <a:ext cx="8610600" cy="5001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A</a:t>
            </a:r>
            <a:r>
              <a:rPr kumimoji="0" lang="sr-Latn-R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D and</a:t>
            </a: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 speech disorder</a:t>
            </a:r>
          </a:p>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endPar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At the onset of difficulty in finding words, reduced fluency</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In the middle stage, it is evidently difficult to find words during the most ordinary conversation</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Difficulty in following a more complex conversation, comprehension is significantly impaired</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Loss of coherent speech and confusion in verbal</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rPr>
              <a:t>communication</a:t>
            </a:r>
            <a:endParaRPr kumimoji="0" lang="sr-Cyrl-CS" altLang="en-US" sz="26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29</a:t>
            </a:fld>
            <a:endParaRPr lang="en-US" dirty="0"/>
          </a:p>
        </p:txBody>
      </p:sp>
      <p:sp>
        <p:nvSpPr>
          <p:cNvPr id="8" name="Rectangle 2">
            <a:extLst>
              <a:ext uri="{FF2B5EF4-FFF2-40B4-BE49-F238E27FC236}">
                <a16:creationId xmlns:a16="http://schemas.microsoft.com/office/drawing/2014/main" id="{C53A5DBB-F3B0-93F7-4030-B71196E3533E}"/>
              </a:ext>
            </a:extLst>
          </p:cNvPr>
          <p:cNvSpPr>
            <a:spLocks noGrp="1" noChangeArrowheads="1"/>
          </p:cNvSpPr>
          <p:nvPr>
            <p:ph type="title"/>
          </p:nvPr>
        </p:nvSpPr>
        <p:spPr>
          <a:xfrm>
            <a:off x="425450" y="407988"/>
            <a:ext cx="8261350" cy="1039812"/>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215615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0" y="381000"/>
            <a:ext cx="5867400" cy="1143000"/>
          </a:xfrm>
        </p:spPr>
        <p:txBody>
          <a:bodyPr>
            <a:normAutofit/>
          </a:bodyPr>
          <a:lstStyle/>
          <a:p>
            <a:pPr eaLnBrk="1" hangingPunct="1">
              <a:defRPr/>
            </a:pPr>
            <a:r>
              <a:rPr lang="en-US" altLang="en-US" dirty="0">
                <a:solidFill>
                  <a:schemeClr val="accent5">
                    <a:lumMod val="10000"/>
                  </a:schemeClr>
                </a:solidFill>
                <a:latin typeface="Times New Roman" panose="02020603050405020304" pitchFamily="18" charset="0"/>
                <a:cs typeface="Times New Roman" panose="02020603050405020304" pitchFamily="18" charset="0"/>
              </a:rPr>
              <a:t>MEMORY - definition</a:t>
            </a:r>
          </a:p>
        </p:txBody>
      </p:sp>
      <p:sp>
        <p:nvSpPr>
          <p:cNvPr id="20483" name="Rectangle 3"/>
          <p:cNvSpPr>
            <a:spLocks noGrp="1" noChangeArrowheads="1"/>
          </p:cNvSpPr>
          <p:nvPr>
            <p:ph idx="1"/>
          </p:nvPr>
        </p:nvSpPr>
        <p:spPr>
          <a:xfrm>
            <a:off x="467267" y="2151351"/>
            <a:ext cx="8229600" cy="4533900"/>
          </a:xfrm>
        </p:spPr>
        <p:txBody>
          <a:bodyPr>
            <a:normAutofit/>
          </a:bodyPr>
          <a:lstStyle/>
          <a:p>
            <a:pPr algn="just" eaLnBrk="1" hangingPunct="1">
              <a:defRPr/>
            </a:pPr>
            <a:endParaRPr lang="en-US" altLang="en-US" dirty="0">
              <a:solidFill>
                <a:schemeClr val="tx1"/>
              </a:solidFill>
              <a:latin typeface="Times New Roman" panose="02020603050405020304" pitchFamily="18" charset="0"/>
              <a:cs typeface="Times New Roman" panose="02020603050405020304" pitchFamily="18" charset="0"/>
            </a:endParaRPr>
          </a:p>
          <a:p>
            <a:pPr marL="0" indent="0" algn="just" eaLnBrk="1" hangingPunct="1">
              <a:lnSpc>
                <a:spcPct val="90000"/>
              </a:lnSpc>
              <a:buNone/>
            </a:pPr>
            <a:r>
              <a:rPr lang="en-US" altLang="en-US" dirty="0">
                <a:solidFill>
                  <a:schemeClr val="tx1"/>
                </a:solidFill>
                <a:latin typeface="Times New Roman" panose="02020603050405020304" pitchFamily="18" charset="0"/>
                <a:cs typeface="Times New Roman" panose="02020603050405020304" pitchFamily="18" charset="0"/>
              </a:rPr>
              <a:t>A cognitive function that enables the retention of certain information and its recall, i.e. making consciousness available again (makes the learning process possible)</a:t>
            </a:r>
          </a:p>
          <a:p>
            <a:pPr marL="0" indent="0" algn="just" eaLnBrk="1" hangingPunct="1">
              <a:lnSpc>
                <a:spcPct val="90000"/>
              </a:lnSpc>
              <a:buNone/>
            </a:pPr>
            <a:r>
              <a:rPr lang="en-US" altLang="en-US" dirty="0">
                <a:solidFill>
                  <a:schemeClr val="tx1"/>
                </a:solidFill>
                <a:latin typeface="Times New Roman" panose="02020603050405020304" pitchFamily="18" charset="0"/>
                <a:cs typeface="Times New Roman" panose="02020603050405020304" pitchFamily="18" charset="0"/>
              </a:rPr>
              <a:t>Clinically, we distinguish three types, levels of memory:</a:t>
            </a:r>
          </a:p>
          <a:p>
            <a:pPr marL="0" indent="0" algn="just" eaLnBrk="1" hangingPunct="1">
              <a:lnSpc>
                <a:spcPct val="90000"/>
              </a:lnSpc>
              <a:buNone/>
            </a:pPr>
            <a:r>
              <a:rPr lang="en-US" altLang="en-US" dirty="0">
                <a:solidFill>
                  <a:schemeClr val="tx1"/>
                </a:solidFill>
                <a:latin typeface="Times New Roman" panose="02020603050405020304" pitchFamily="18" charset="0"/>
                <a:cs typeface="Times New Roman" panose="02020603050405020304" pitchFamily="18" charset="0"/>
              </a:rPr>
              <a:t>Immediate memorization</a:t>
            </a:r>
          </a:p>
          <a:p>
            <a:pPr marL="0" indent="0" algn="just" eaLnBrk="1" hangingPunct="1">
              <a:lnSpc>
                <a:spcPct val="90000"/>
              </a:lnSpc>
              <a:buNone/>
            </a:pPr>
            <a:r>
              <a:rPr lang="en-US" altLang="en-US" dirty="0">
                <a:solidFill>
                  <a:schemeClr val="tx1"/>
                </a:solidFill>
                <a:latin typeface="Times New Roman" panose="02020603050405020304" pitchFamily="18" charset="0"/>
                <a:cs typeface="Times New Roman" panose="02020603050405020304" pitchFamily="18" charset="0"/>
              </a:rPr>
              <a:t>Short-term memory</a:t>
            </a:r>
          </a:p>
          <a:p>
            <a:pPr marL="0" indent="0" algn="just" eaLnBrk="1" hangingPunct="1">
              <a:lnSpc>
                <a:spcPct val="90000"/>
              </a:lnSpc>
              <a:buNone/>
            </a:pPr>
            <a:r>
              <a:rPr lang="en-US" altLang="en-US" dirty="0">
                <a:solidFill>
                  <a:schemeClr val="tx1"/>
                </a:solidFill>
                <a:latin typeface="Times New Roman" panose="02020603050405020304" pitchFamily="18" charset="0"/>
                <a:cs typeface="Times New Roman" panose="02020603050405020304" pitchFamily="18" charset="0"/>
              </a:rPr>
              <a:t>Long-term memory</a:t>
            </a:r>
            <a:endParaRPr lang="sr-Cyrl-CS" altLang="en-US" dirty="0">
              <a:solidFill>
                <a:schemeClr val="tx1"/>
              </a:solidFill>
              <a:latin typeface="Times New Roman" panose="02020603050405020304" pitchFamily="18" charset="0"/>
              <a:cs typeface="Times New Roman" panose="02020603050405020304" pitchFamily="18" charset="0"/>
            </a:endParaRPr>
          </a:p>
          <a:p>
            <a:pPr algn="just" eaLnBrk="1" hangingPunct="1">
              <a:lnSpc>
                <a:spcPct val="90000"/>
              </a:lnSpc>
            </a:pPr>
            <a:endParaRPr lang="sr-Cyrl-CS" altLang="en-US" dirty="0">
              <a:solidFill>
                <a:schemeClr val="tx1"/>
              </a:solidFill>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None/>
              <a:defRPr/>
            </a:pPr>
            <a:endParaRPr lang="sr-Latn-CS" altLang="en-US" dirty="0">
              <a:solidFill>
                <a:schemeClr val="tx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427757328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52400" y="1752699"/>
            <a:ext cx="8458200" cy="4789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r>
              <a:rPr kumimoji="0" lang="sr-Cyrl-CS" altLang="en-US" sz="2600" i="0" u="none" strike="noStrike" kern="0" cap="none" spc="0" normalizeH="0" baseline="0" noProof="0" dirty="0">
                <a:ln>
                  <a:noFill/>
                </a:ln>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a:t>
            </a:r>
            <a:r>
              <a:rPr lang="en-US" altLang="en-US" kern="0" dirty="0">
                <a:latin typeface="Times New Roman" panose="02020603050405020304" pitchFamily="18" charset="0"/>
                <a:cs typeface="Times New Roman" panose="02020603050405020304" pitchFamily="18" charset="0"/>
              </a:rPr>
              <a:t>Dyspraxia in A</a:t>
            </a:r>
            <a:r>
              <a:rPr lang="sr-Latn-RS" altLang="en-US" kern="0" dirty="0">
                <a:latin typeface="Times New Roman" panose="02020603050405020304" pitchFamily="18" charset="0"/>
                <a:cs typeface="Times New Roman" panose="02020603050405020304" pitchFamily="18" charset="0"/>
              </a:rPr>
              <a:t>D</a:t>
            </a:r>
            <a:endParaRPr lang="en-US" altLang="en-US" kern="0" dirty="0">
              <a:latin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90000"/>
              </a:lnSpc>
              <a:spcBef>
                <a:spcPts val="0"/>
              </a:spcBef>
              <a:spcAft>
                <a:spcPts val="0"/>
              </a:spcAft>
              <a:buClr>
                <a:srgbClr val="9999FF"/>
              </a:buClr>
              <a:buSzTx/>
              <a:buFontTx/>
              <a:buNone/>
              <a:tabLst/>
              <a:defRPr/>
            </a:pPr>
            <a:endParaRPr lang="en-US" altLang="en-US" kern="0" dirty="0">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kern="0" dirty="0">
                <a:latin typeface="Times New Roman" panose="02020603050405020304" pitchFamily="18" charset="0"/>
                <a:cs typeface="Times New Roman" panose="02020603050405020304" pitchFamily="18" charset="0"/>
              </a:rPr>
              <a:t>Early stage: difficulty with very complex only</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kern="0" dirty="0">
                <a:latin typeface="Times New Roman" panose="02020603050405020304" pitchFamily="18" charset="0"/>
                <a:cs typeface="Times New Roman" panose="02020603050405020304" pitchFamily="18" charset="0"/>
              </a:rPr>
              <a:t>tasks</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kern="0" dirty="0">
                <a:latin typeface="Times New Roman" panose="02020603050405020304" pitchFamily="18" charset="0"/>
                <a:cs typeface="Times New Roman" panose="02020603050405020304" pitchFamily="18" charset="0"/>
              </a:rPr>
              <a:t>Middle stage: difficulties with dressing, maintaining personal hygiene</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kern="0" dirty="0">
                <a:latin typeface="Times New Roman" panose="02020603050405020304" pitchFamily="18" charset="0"/>
                <a:cs typeface="Times New Roman" panose="02020603050405020304" pitchFamily="18" charset="0"/>
              </a:rPr>
              <a:t>Late stage: completely dependent on another person for personal hygiene, eating, dressing</a:t>
            </a:r>
            <a:endParaRPr kumimoji="0" lang="sr-Cyrl-CS" altLang="en-US" sz="26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30</a:t>
            </a:fld>
            <a:endParaRPr lang="en-US" dirty="0"/>
          </a:p>
        </p:txBody>
      </p:sp>
      <p:sp>
        <p:nvSpPr>
          <p:cNvPr id="8" name="Rectangle 2">
            <a:extLst>
              <a:ext uri="{FF2B5EF4-FFF2-40B4-BE49-F238E27FC236}">
                <a16:creationId xmlns:a16="http://schemas.microsoft.com/office/drawing/2014/main" id="{306044DC-63BB-886A-E13F-767E49E58660}"/>
              </a:ext>
            </a:extLst>
          </p:cNvPr>
          <p:cNvSpPr>
            <a:spLocks noGrp="1" noChangeArrowheads="1"/>
          </p:cNvSpPr>
          <p:nvPr>
            <p:ph type="title"/>
          </p:nvPr>
        </p:nvSpPr>
        <p:spPr>
          <a:xfrm>
            <a:off x="425450" y="407988"/>
            <a:ext cx="8261350" cy="1039812"/>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524203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28600" y="1692275"/>
            <a:ext cx="868679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sr-Cyrl-CS" altLang="en-US" sz="2400" i="0" u="none" strike="noStrike" kern="0" cap="none" spc="0" normalizeH="0" baseline="0" noProof="0" dirty="0">
                <a:ln>
                  <a:noFill/>
                </a:ln>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rPr>
              <a:t>  </a:t>
            </a:r>
            <a:r>
              <a:rPr kumimoji="0" lang="en-U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Other complex cognitive functions in A</a:t>
            </a:r>
            <a:r>
              <a:rPr kumimoji="0" lang="sr-Latn-R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D</a:t>
            </a:r>
            <a:endParaRPr kumimoji="0" lang="en-U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kumimoji="0" lang="en-U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At the beginning: topographical orientation is impaired only in an unfamiliar environment, inability to manage finances, problems with driving</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In the middle stage: difficulties also arise in the familiar space, difficulty with money, not recognizing close people, objects</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kumimoji="0" lang="en-U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rPr>
              <a:t>Late stage: they do not know their way around the space in their house, they wander aimlessly, they are almost completely dependent on another person, they do not know how to use cutlery, they do not recognize themselves in the mirror, they are not independent even for basic daily activities.</a:t>
            </a:r>
            <a:endParaRPr kumimoji="0" lang="sr-Cyrl-C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31</a:t>
            </a:fld>
            <a:endParaRPr lang="en-US" dirty="0"/>
          </a:p>
        </p:txBody>
      </p:sp>
      <p:sp>
        <p:nvSpPr>
          <p:cNvPr id="8" name="Rectangle 2">
            <a:extLst>
              <a:ext uri="{FF2B5EF4-FFF2-40B4-BE49-F238E27FC236}">
                <a16:creationId xmlns:a16="http://schemas.microsoft.com/office/drawing/2014/main" id="{63AC0F90-F4E9-63A3-DB8B-94147527BE53}"/>
              </a:ext>
            </a:extLst>
          </p:cNvPr>
          <p:cNvSpPr>
            <a:spLocks noGrp="1" noChangeArrowheads="1"/>
          </p:cNvSpPr>
          <p:nvPr>
            <p:ph type="title"/>
          </p:nvPr>
        </p:nvSpPr>
        <p:spPr>
          <a:xfrm>
            <a:off x="425450" y="407988"/>
            <a:ext cx="8261350" cy="1039812"/>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319176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72354" y="1905000"/>
            <a:ext cx="8190646" cy="4636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Psychiatric and behavioral disorders</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lang="en-US" altLang="en-US" sz="2400" kern="0" dirty="0">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Early stage: mild or moderate depression, anxiety, mild to moderate, paranoid about someone stealing things from their home, their spouse cheating on them, loss of interest in entertainment</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Middle stage: crazy ideas, agitation, aggressiveness</a:t>
            </a: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r>
              <a:rPr lang="en-US" altLang="en-US" sz="2400" kern="0" dirty="0">
                <a:latin typeface="Times New Roman" panose="02020603050405020304" pitchFamily="18" charset="0"/>
                <a:cs typeface="Times New Roman" panose="02020603050405020304" pitchFamily="18" charset="0"/>
              </a:rPr>
              <a:t>Late stage: hallucinations, agitation, aggressiveness</a:t>
            </a:r>
            <a:endParaRPr kumimoji="0" lang="sr-Cyrl-C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100000"/>
              </a:lnSpc>
              <a:spcBef>
                <a:spcPct val="20000"/>
              </a:spcBef>
              <a:spcAft>
                <a:spcPct val="0"/>
              </a:spcAft>
              <a:buClrTx/>
              <a:buSzTx/>
              <a:buNone/>
              <a:tabLst/>
              <a:defRPr/>
            </a:pPr>
            <a:endParaRPr kumimoji="0" lang="sr-Cyrl-R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endParaRPr kumimoji="0" lang="sr-Cyrl-C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kumimoji="0" lang="sr-Cyrl-C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kumimoji="0" lang="sr-Cyrl-C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90000"/>
              </a:lnSpc>
              <a:spcBef>
                <a:spcPts val="0"/>
              </a:spcBef>
              <a:spcAft>
                <a:spcPts val="0"/>
              </a:spcAft>
              <a:buClr>
                <a:srgbClr val="9999FF"/>
              </a:buClr>
              <a:buSzTx/>
              <a:buFontTx/>
              <a:buNone/>
              <a:tabLst/>
              <a:defRPr/>
            </a:pPr>
            <a:endParaRPr kumimoji="0" lang="sr-Cyrl-CS" altLang="en-US" sz="24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32</a:t>
            </a:fld>
            <a:endParaRPr lang="en-US" dirty="0"/>
          </a:p>
        </p:txBody>
      </p:sp>
      <p:sp>
        <p:nvSpPr>
          <p:cNvPr id="8" name="Rectangle 2">
            <a:extLst>
              <a:ext uri="{FF2B5EF4-FFF2-40B4-BE49-F238E27FC236}">
                <a16:creationId xmlns:a16="http://schemas.microsoft.com/office/drawing/2014/main" id="{8C605846-C956-6C74-A9ED-A3C8DC20A517}"/>
              </a:ext>
            </a:extLst>
          </p:cNvPr>
          <p:cNvSpPr>
            <a:spLocks noGrp="1" noChangeArrowheads="1"/>
          </p:cNvSpPr>
          <p:nvPr>
            <p:ph type="title"/>
          </p:nvPr>
        </p:nvSpPr>
        <p:spPr>
          <a:xfrm>
            <a:off x="425450" y="407988"/>
            <a:ext cx="8261350" cy="1039812"/>
          </a:xfrm>
        </p:spPr>
        <p:txBody>
          <a:bodyPr/>
          <a:lstStyle/>
          <a:p>
            <a:pPr eaLnBrk="1" hangingPunct="1">
              <a:defRPr/>
            </a:pPr>
            <a:r>
              <a:rPr lang="sr-Latn-RS" altLang="en-US" kern="0" dirty="0">
                <a:solidFill>
                  <a:schemeClr val="accent5">
                    <a:lumMod val="10000"/>
                  </a:schemeClr>
                </a:solidFill>
                <a:effectLst/>
                <a:latin typeface="Times New Roman" panose="02020603050405020304" pitchFamily="18" charset="0"/>
                <a:cs typeface="Times New Roman" panose="02020603050405020304" pitchFamily="18" charset="0"/>
              </a:rPr>
              <a:t>Clinical presentation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488421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32236" y="304800"/>
            <a:ext cx="7647709" cy="1143000"/>
          </a:xfrm>
        </p:spPr>
        <p:txBody>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diagnosis</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304800" y="1752599"/>
            <a:ext cx="8610600" cy="4789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endParaRPr lang="sr-Latn-RS" altLang="en-US" sz="2400" kern="0" dirty="0">
              <a:solidFill>
                <a:srgbClr val="000000"/>
              </a:solidFill>
              <a:latin typeface="Times New Roman" panose="02020603050405020304" pitchFamily="18" charset="0"/>
              <a:cs typeface="Times New Roman" panose="02020603050405020304" pitchFamily="18" charset="0"/>
            </a:endParaRPr>
          </a:p>
          <a:p>
            <a:pPr marL="0" lvl="0" indent="0">
              <a:buNone/>
            </a:pPr>
            <a:r>
              <a:rPr lang="en-US" altLang="en-US" sz="2400" kern="0" dirty="0">
                <a:solidFill>
                  <a:srgbClr val="000000"/>
                </a:solidFill>
                <a:latin typeface="Times New Roman" panose="02020603050405020304" pitchFamily="18" charset="0"/>
                <a:cs typeface="Times New Roman" panose="02020603050405020304" pitchFamily="18" charset="0"/>
              </a:rPr>
              <a:t>Purely clinical - no specific symptoms or signs</a:t>
            </a:r>
          </a:p>
          <a:p>
            <a:pPr marL="0" lvl="0" indent="0">
              <a:buNone/>
            </a:pPr>
            <a:endParaRPr lang="en-US" altLang="en-US" sz="2400" kern="0" dirty="0">
              <a:solidFill>
                <a:srgbClr val="000000"/>
              </a:solidFill>
              <a:latin typeface="Times New Roman" panose="02020603050405020304" pitchFamily="18" charset="0"/>
              <a:cs typeface="Times New Roman" panose="02020603050405020304" pitchFamily="18" charset="0"/>
            </a:endParaRPr>
          </a:p>
          <a:p>
            <a:pPr marL="0" lvl="0" indent="0">
              <a:buNone/>
            </a:pPr>
            <a:r>
              <a:rPr lang="en-US" altLang="en-US" sz="2400" kern="0" dirty="0">
                <a:solidFill>
                  <a:srgbClr val="000000"/>
                </a:solidFill>
                <a:latin typeface="Times New Roman" panose="02020603050405020304" pitchFamily="18" charset="0"/>
                <a:cs typeface="Times New Roman" panose="02020603050405020304" pitchFamily="18" charset="0"/>
              </a:rPr>
              <a:t>There are no specific laboratory, neurophysiological tests</a:t>
            </a:r>
          </a:p>
          <a:p>
            <a:pPr marL="0" lvl="0" indent="0">
              <a:buNone/>
            </a:pPr>
            <a:r>
              <a:rPr lang="en-US" altLang="en-US" sz="2400" kern="0" dirty="0">
                <a:solidFill>
                  <a:srgbClr val="000000"/>
                </a:solidFill>
                <a:latin typeface="Times New Roman" panose="02020603050405020304" pitchFamily="18" charset="0"/>
                <a:cs typeface="Times New Roman" panose="02020603050405020304" pitchFamily="18" charset="0"/>
              </a:rPr>
              <a:t>radiological tests or diagnostic methods</a:t>
            </a:r>
            <a:endParaRPr lang="en-US" altLang="en-US" sz="2600" kern="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33</a:t>
            </a:fld>
            <a:endParaRPr lang="en-US" dirty="0"/>
          </a:p>
        </p:txBody>
      </p:sp>
    </p:spTree>
    <p:extLst>
      <p:ext uri="{BB962C8B-B14F-4D97-AF65-F5344CB8AC3E}">
        <p14:creationId xmlns:p14="http://schemas.microsoft.com/office/powerpoint/2010/main" val="4712372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807179" y="304800"/>
            <a:ext cx="4017088" cy="1143000"/>
          </a:xfrm>
        </p:spPr>
        <p:txBody>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therapy</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304800" y="1828800"/>
            <a:ext cx="8534401"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buNone/>
            </a:pPr>
            <a:r>
              <a:rPr lang="en-US" altLang="en-US" sz="2400" dirty="0">
                <a:solidFill>
                  <a:srgbClr val="FF0000"/>
                </a:solidFill>
                <a:latin typeface="Times New Roman" panose="02020603050405020304" pitchFamily="18" charset="0"/>
                <a:cs typeface="Times New Roman" panose="02020603050405020304" pitchFamily="18" charset="0"/>
              </a:rPr>
              <a:t>Symptomatic</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Cholinesterase inhibitors - rivastigmine</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                                                      - donepezil</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                                                      - galantamine</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NMDA receptor antagonist - memantine</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Antidepressants: citalopram, escitalopram, fluoxetine,</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     sertraline</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Antipsychotics - occasionally and temporarily after all</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     non-pharmacological procedures: olanzapine, quetiapine, risperidone</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Anxiolytics</a:t>
            </a:r>
          </a:p>
          <a:p>
            <a:pPr marL="0" indent="0">
              <a:lnSpc>
                <a:spcPct val="90000"/>
              </a:lnSpc>
              <a:buNone/>
            </a:pPr>
            <a:r>
              <a:rPr lang="en-US" altLang="en-US" sz="2400" dirty="0">
                <a:solidFill>
                  <a:schemeClr val="tx1">
                    <a:lumMod val="95000"/>
                    <a:lumOff val="5000"/>
                  </a:schemeClr>
                </a:solidFill>
                <a:latin typeface="Times New Roman" panose="02020603050405020304" pitchFamily="18" charset="0"/>
                <a:cs typeface="Times New Roman" panose="02020603050405020304" pitchFamily="18" charset="0"/>
              </a:rPr>
              <a:t>Anticonvulsants</a:t>
            </a:r>
          </a:p>
        </p:txBody>
      </p:sp>
      <p:sp>
        <p:nvSpPr>
          <p:cNvPr id="3" name="Slide Number Placeholder 2"/>
          <p:cNvSpPr>
            <a:spLocks noGrp="1"/>
          </p:cNvSpPr>
          <p:nvPr>
            <p:ph type="sldNum" sz="quarter" idx="12"/>
          </p:nvPr>
        </p:nvSpPr>
        <p:spPr/>
        <p:txBody>
          <a:bodyPr/>
          <a:lstStyle/>
          <a:p>
            <a:fld id="{B6F15528-21DE-4FAA-801E-634DDDAF4B2B}" type="slidenum">
              <a:rPr lang="en-US" smtClean="0"/>
              <a:pPr/>
              <a:t>34</a:t>
            </a:fld>
            <a:endParaRPr lang="en-US" dirty="0"/>
          </a:p>
        </p:txBody>
      </p:sp>
    </p:spTree>
    <p:extLst>
      <p:ext uri="{BB962C8B-B14F-4D97-AF65-F5344CB8AC3E}">
        <p14:creationId xmlns:p14="http://schemas.microsoft.com/office/powerpoint/2010/main" val="273041208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0" y="257992"/>
            <a:ext cx="4017088" cy="1143000"/>
          </a:xfrm>
        </p:spPr>
        <p:txBody>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DONEPEZIL</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243722" y="1786798"/>
            <a:ext cx="8656555" cy="4813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90000"/>
              </a:lnSpc>
              <a:buNone/>
              <a:defRPr/>
            </a:pPr>
            <a:r>
              <a:rPr lang="en-US" altLang="en-US" sz="2400" dirty="0">
                <a:latin typeface="Times New Roman" panose="02020603050405020304" pitchFamily="18" charset="0"/>
                <a:cs typeface="Times New Roman" panose="02020603050405020304" pitchFamily="18" charset="0"/>
              </a:rPr>
              <a:t>Symptomatic treatment of mild to moderately severe dementia</a:t>
            </a:r>
          </a:p>
          <a:p>
            <a:pPr marL="0" lvl="0" indent="0">
              <a:lnSpc>
                <a:spcPct val="90000"/>
              </a:lnSpc>
              <a:buNone/>
              <a:defRPr/>
            </a:pPr>
            <a:endParaRPr lang="en-US" altLang="en-US" sz="2400" dirty="0">
              <a:latin typeface="Times New Roman" panose="02020603050405020304" pitchFamily="18" charset="0"/>
              <a:cs typeface="Times New Roman" panose="02020603050405020304" pitchFamily="18" charset="0"/>
            </a:endParaRPr>
          </a:p>
          <a:p>
            <a:pPr marL="0" lvl="0" indent="0">
              <a:lnSpc>
                <a:spcPct val="90000"/>
              </a:lnSpc>
              <a:buNone/>
              <a:defRPr/>
            </a:pPr>
            <a:r>
              <a:rPr lang="en-US" altLang="en-US" sz="2400" dirty="0">
                <a:latin typeface="Times New Roman" panose="02020603050405020304" pitchFamily="18" charset="0"/>
                <a:cs typeface="Times New Roman" panose="02020603050405020304" pitchFamily="18" charset="0"/>
              </a:rPr>
              <a:t>Non-competitive, reversible </a:t>
            </a:r>
            <a:r>
              <a:rPr lang="en-US" altLang="en-US" sz="2400" dirty="0" err="1">
                <a:latin typeface="Times New Roman" panose="02020603050405020304" pitchFamily="18" charset="0"/>
                <a:cs typeface="Times New Roman" panose="02020603050405020304" pitchFamily="18" charset="0"/>
              </a:rPr>
              <a:t>AchE</a:t>
            </a:r>
            <a:r>
              <a:rPr lang="en-US" altLang="en-US" sz="2400" dirty="0">
                <a:latin typeface="Times New Roman" panose="02020603050405020304" pitchFamily="18" charset="0"/>
                <a:cs typeface="Times New Roman" panose="02020603050405020304" pitchFamily="18" charset="0"/>
              </a:rPr>
              <a:t> inhibitor</a:t>
            </a:r>
          </a:p>
          <a:p>
            <a:pPr marL="0" lvl="0" indent="0">
              <a:lnSpc>
                <a:spcPct val="90000"/>
              </a:lnSpc>
              <a:buNone/>
              <a:defRPr/>
            </a:pPr>
            <a:endParaRPr lang="en-US" altLang="en-US" sz="2400" dirty="0">
              <a:latin typeface="Times New Roman" panose="02020603050405020304" pitchFamily="18" charset="0"/>
              <a:cs typeface="Times New Roman" panose="02020603050405020304" pitchFamily="18" charset="0"/>
            </a:endParaRPr>
          </a:p>
          <a:p>
            <a:pPr marL="0" lvl="0" indent="0">
              <a:lnSpc>
                <a:spcPct val="90000"/>
              </a:lnSpc>
              <a:buNone/>
              <a:defRPr/>
            </a:pPr>
            <a:r>
              <a:rPr lang="en-US" altLang="en-US" sz="2400" dirty="0">
                <a:latin typeface="Times New Roman" panose="02020603050405020304" pitchFamily="18" charset="0"/>
                <a:cs typeface="Times New Roman" panose="02020603050405020304" pitchFamily="18" charset="0"/>
              </a:rPr>
              <a:t>It is highly selective</a:t>
            </a:r>
          </a:p>
          <a:p>
            <a:pPr marL="0" lvl="0" indent="0">
              <a:lnSpc>
                <a:spcPct val="90000"/>
              </a:lnSpc>
              <a:buNone/>
              <a:defRPr/>
            </a:pPr>
            <a:endParaRPr lang="en-US" altLang="en-US" sz="2400" dirty="0">
              <a:latin typeface="Times New Roman" panose="02020603050405020304" pitchFamily="18" charset="0"/>
              <a:cs typeface="Times New Roman" panose="02020603050405020304" pitchFamily="18" charset="0"/>
            </a:endParaRPr>
          </a:p>
          <a:p>
            <a:pPr marL="0" lvl="0" indent="0">
              <a:lnSpc>
                <a:spcPct val="90000"/>
              </a:lnSpc>
              <a:buNone/>
              <a:defRPr/>
            </a:pPr>
            <a:r>
              <a:rPr lang="en-US" altLang="en-US" sz="2400" dirty="0">
                <a:latin typeface="Times New Roman" panose="02020603050405020304" pitchFamily="18" charset="0"/>
                <a:cs typeface="Times New Roman" panose="02020603050405020304" pitchFamily="18" charset="0"/>
              </a:rPr>
              <a:t>It is metabolized in the liver via cytochrome P450</a:t>
            </a:r>
          </a:p>
          <a:p>
            <a:pPr marL="0" lvl="0" indent="0">
              <a:lnSpc>
                <a:spcPct val="90000"/>
              </a:lnSpc>
              <a:buNone/>
              <a:defRPr/>
            </a:pPr>
            <a:endParaRPr lang="en-US" altLang="en-US" sz="2400" dirty="0">
              <a:latin typeface="Times New Roman" panose="02020603050405020304" pitchFamily="18" charset="0"/>
              <a:cs typeface="Times New Roman" panose="02020603050405020304" pitchFamily="18" charset="0"/>
            </a:endParaRPr>
          </a:p>
          <a:p>
            <a:pPr marL="0" lvl="0" indent="0">
              <a:lnSpc>
                <a:spcPct val="90000"/>
              </a:lnSpc>
              <a:buNone/>
              <a:defRPr/>
            </a:pPr>
            <a:r>
              <a:rPr lang="en-US" altLang="en-US" sz="2400" dirty="0">
                <a:latin typeface="Times New Roman" panose="02020603050405020304" pitchFamily="18" charset="0"/>
                <a:cs typeface="Times New Roman" panose="02020603050405020304" pitchFamily="18" charset="0"/>
              </a:rPr>
              <a:t>Long half-life of elimination (about 70 hours), which allows dosing 1 hour a day</a:t>
            </a:r>
            <a:endParaRPr lang="sr-Cyrl-RS" altLang="en-US" sz="24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35</a:t>
            </a:fld>
            <a:endParaRPr lang="en-US" dirty="0"/>
          </a:p>
        </p:txBody>
      </p:sp>
    </p:spTree>
    <p:extLst>
      <p:ext uri="{BB962C8B-B14F-4D97-AF65-F5344CB8AC3E}">
        <p14:creationId xmlns:p14="http://schemas.microsoft.com/office/powerpoint/2010/main" val="325952287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438400" y="304800"/>
            <a:ext cx="4017088" cy="1143000"/>
          </a:xfrm>
        </p:spPr>
        <p:txBody>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RIVASTIGMIN</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228600" y="1828800"/>
            <a:ext cx="8656555" cy="4821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sr-Cyrl-CS" altLang="en-US" sz="28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a:t>
            </a:r>
            <a:endParaRPr kumimoji="0" lang="sr-Latn-CS" altLang="en-US" sz="2800" i="0" strike="noStrike" kern="1200" cap="none" spc="0" normalizeH="0" baseline="0" noProof="0" dirty="0">
              <a:ln>
                <a:noFill/>
              </a:ln>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90000"/>
              </a:lnSpc>
              <a:spcBef>
                <a:spcPts val="0"/>
              </a:spcBef>
              <a:spcAft>
                <a:spcPts val="0"/>
              </a:spcAft>
              <a:buClr>
                <a:srgbClr val="9999FF"/>
              </a:buClr>
              <a:buSzTx/>
              <a:buNone/>
              <a:tabLst/>
              <a:defRPr/>
            </a:pPr>
            <a:r>
              <a:rPr lang="en-US" altLang="en-US" sz="2400" dirty="0">
                <a:latin typeface="Times New Roman" panose="02020603050405020304" pitchFamily="18" charset="0"/>
                <a:cs typeface="Times New Roman" panose="02020603050405020304" pitchFamily="18" charset="0"/>
              </a:rPr>
              <a:t>Symptomatic treatment of mild to moderately severe dementia</a:t>
            </a:r>
          </a:p>
          <a:p>
            <a:pPr marL="0" marR="0" lvl="0" indent="0" algn="l" defTabSz="914400" rtl="0" eaLnBrk="1" fontAlgn="auto" latinLnBrk="0" hangingPunct="1">
              <a:lnSpc>
                <a:spcPct val="90000"/>
              </a:lnSpc>
              <a:spcBef>
                <a:spcPts val="0"/>
              </a:spcBef>
              <a:spcAft>
                <a:spcPts val="0"/>
              </a:spcAft>
              <a:buClr>
                <a:srgbClr val="9999FF"/>
              </a:buClr>
              <a:buSzTx/>
              <a:buNone/>
              <a:tabLst/>
              <a:defRPr/>
            </a:pPr>
            <a:endParaRPr lang="en-US" altLang="en-US" sz="2400" dirty="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90000"/>
              </a:lnSpc>
              <a:spcBef>
                <a:spcPts val="0"/>
              </a:spcBef>
              <a:spcAft>
                <a:spcPts val="0"/>
              </a:spcAft>
              <a:buClr>
                <a:srgbClr val="9999FF"/>
              </a:buClr>
              <a:buSzTx/>
              <a:buNone/>
              <a:tabLst/>
              <a:defRPr/>
            </a:pPr>
            <a:r>
              <a:rPr lang="en-US" altLang="en-US" sz="2400" dirty="0">
                <a:latin typeface="Times New Roman" panose="02020603050405020304" pitchFamily="18" charset="0"/>
                <a:cs typeface="Times New Roman" panose="02020603050405020304" pitchFamily="18" charset="0"/>
              </a:rPr>
              <a:t>A slowly reversible inhibitor of </a:t>
            </a:r>
            <a:r>
              <a:rPr lang="en-US" altLang="en-US" sz="2400" dirty="0" err="1">
                <a:latin typeface="Times New Roman" panose="02020603050405020304" pitchFamily="18" charset="0"/>
                <a:cs typeface="Times New Roman" panose="02020603050405020304" pitchFamily="18" charset="0"/>
              </a:rPr>
              <a:t>AchE</a:t>
            </a:r>
            <a:r>
              <a:rPr lang="en-US" altLang="en-US" sz="2400" dirty="0">
                <a:latin typeface="Times New Roman" panose="02020603050405020304" pitchFamily="18" charset="0"/>
                <a:cs typeface="Times New Roman" panose="02020603050405020304" pitchFamily="18" charset="0"/>
              </a:rPr>
              <a:t> and </a:t>
            </a:r>
            <a:r>
              <a:rPr lang="en-US" altLang="en-US" sz="2400" dirty="0" err="1">
                <a:latin typeface="Times New Roman" panose="02020603050405020304" pitchFamily="18" charset="0"/>
                <a:cs typeface="Times New Roman" panose="02020603050405020304" pitchFamily="18" charset="0"/>
              </a:rPr>
              <a:t>BuchE</a:t>
            </a:r>
            <a:r>
              <a:rPr lang="en-US" altLang="en-US" sz="2400" dirty="0">
                <a:latin typeface="Times New Roman" panose="02020603050405020304" pitchFamily="18" charset="0"/>
                <a:cs typeface="Times New Roman" panose="02020603050405020304" pitchFamily="18" charset="0"/>
              </a:rPr>
              <a:t> (which represents about 10% of total </a:t>
            </a:r>
            <a:r>
              <a:rPr lang="en-US" altLang="en-US" sz="2400" dirty="0" err="1">
                <a:latin typeface="Times New Roman" panose="02020603050405020304" pitchFamily="18" charset="0"/>
                <a:cs typeface="Times New Roman" panose="02020603050405020304" pitchFamily="18" charset="0"/>
              </a:rPr>
              <a:t>cholinesterases</a:t>
            </a:r>
            <a:r>
              <a:rPr lang="en-US" altLang="en-US" sz="2400" dirty="0">
                <a:latin typeface="Times New Roman" panose="02020603050405020304" pitchFamily="18" charset="0"/>
                <a:cs typeface="Times New Roman" panose="02020603050405020304" pitchFamily="18" charset="0"/>
              </a:rPr>
              <a:t> in the normal human brain) and is mainly bound to glial cells</a:t>
            </a:r>
          </a:p>
          <a:p>
            <a:pPr marL="0" marR="0" lvl="0" indent="0" algn="l" defTabSz="914400" rtl="0" eaLnBrk="1" fontAlgn="auto" latinLnBrk="0" hangingPunct="1">
              <a:lnSpc>
                <a:spcPct val="90000"/>
              </a:lnSpc>
              <a:spcBef>
                <a:spcPts val="0"/>
              </a:spcBef>
              <a:spcAft>
                <a:spcPts val="0"/>
              </a:spcAft>
              <a:buClr>
                <a:srgbClr val="9999FF"/>
              </a:buClr>
              <a:buSzTx/>
              <a:buNone/>
              <a:tabLst/>
              <a:defRPr/>
            </a:pPr>
            <a:r>
              <a:rPr lang="en-US" altLang="en-US" sz="2400" dirty="0">
                <a:latin typeface="Times New Roman" panose="02020603050405020304" pitchFamily="18" charset="0"/>
                <a:cs typeface="Times New Roman" panose="02020603050405020304" pitchFamily="18" charset="0"/>
              </a:rPr>
              <a:t>Low affinity for plasma proteins, not metabolized via cytochrome P450</a:t>
            </a:r>
          </a:p>
          <a:p>
            <a:pPr marL="0" marR="0" lvl="0" indent="0" algn="l" defTabSz="914400" rtl="0" eaLnBrk="1" fontAlgn="auto" latinLnBrk="0" hangingPunct="1">
              <a:lnSpc>
                <a:spcPct val="90000"/>
              </a:lnSpc>
              <a:spcBef>
                <a:spcPts val="0"/>
              </a:spcBef>
              <a:spcAft>
                <a:spcPts val="0"/>
              </a:spcAft>
              <a:buClr>
                <a:srgbClr val="9999FF"/>
              </a:buClr>
              <a:buSzTx/>
              <a:buNone/>
              <a:tabLst/>
              <a:defRPr/>
            </a:pPr>
            <a:r>
              <a:rPr lang="en-US" altLang="en-US" sz="2400" dirty="0">
                <a:latin typeface="Times New Roman" panose="02020603050405020304" pitchFamily="18" charset="0"/>
                <a:cs typeface="Times New Roman" panose="02020603050405020304" pitchFamily="18" charset="0"/>
              </a:rPr>
              <a:t>Its short-term elimination determines the dosage 2 hours a day</a:t>
            </a:r>
          </a:p>
          <a:p>
            <a:pPr marL="0" marR="0" lvl="0" indent="0" algn="l" defTabSz="914400" rtl="0" eaLnBrk="1" fontAlgn="auto" latinLnBrk="0" hangingPunct="1">
              <a:lnSpc>
                <a:spcPct val="90000"/>
              </a:lnSpc>
              <a:spcBef>
                <a:spcPts val="0"/>
              </a:spcBef>
              <a:spcAft>
                <a:spcPts val="0"/>
              </a:spcAft>
              <a:buClr>
                <a:srgbClr val="9999FF"/>
              </a:buClr>
              <a:buSzTx/>
              <a:buNone/>
              <a:tabLst/>
              <a:defRPr/>
            </a:pPr>
            <a:r>
              <a:rPr lang="en-US" altLang="en-US" sz="2400" dirty="0">
                <a:latin typeface="Times New Roman" panose="02020603050405020304" pitchFamily="18" charset="0"/>
                <a:cs typeface="Times New Roman" panose="02020603050405020304" pitchFamily="18" charset="0"/>
              </a:rPr>
              <a:t>Transdermal patch</a:t>
            </a:r>
            <a:endParaRPr kumimoji="0" lang="en-US" altLang="en-US" sz="2400" i="0" strike="noStrike" kern="1200" cap="none" spc="0" normalizeH="0" baseline="0" noProof="0" dirty="0">
              <a:ln>
                <a:noFill/>
              </a:ln>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36</a:t>
            </a:fld>
            <a:endParaRPr lang="en-US" dirty="0"/>
          </a:p>
        </p:txBody>
      </p:sp>
    </p:spTree>
    <p:extLst>
      <p:ext uri="{BB962C8B-B14F-4D97-AF65-F5344CB8AC3E}">
        <p14:creationId xmlns:p14="http://schemas.microsoft.com/office/powerpoint/2010/main" val="332734910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0" y="304800"/>
            <a:ext cx="4017088" cy="1143000"/>
          </a:xfrm>
        </p:spPr>
        <p:txBody>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GALANTAMINE</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228600" y="1676400"/>
            <a:ext cx="8656555" cy="5050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Symptomatic treatment of mild to moderately severe dementia</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Selective reversible </a:t>
            </a:r>
            <a:r>
              <a:rPr kumimoji="0" lang="en-US" altLang="en-US" sz="2400" i="0"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AchE</a:t>
            </a: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inhibitor</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It is metabolized via cytochrome P450 in the liver</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Elimination is about 5 hours - it is dosed 2 hours a day</a:t>
            </a:r>
          </a:p>
        </p:txBody>
      </p:sp>
      <p:sp>
        <p:nvSpPr>
          <p:cNvPr id="3" name="Slide Number Placeholder 2"/>
          <p:cNvSpPr>
            <a:spLocks noGrp="1"/>
          </p:cNvSpPr>
          <p:nvPr>
            <p:ph type="sldNum" sz="quarter" idx="12"/>
          </p:nvPr>
        </p:nvSpPr>
        <p:spPr/>
        <p:txBody>
          <a:bodyPr/>
          <a:lstStyle/>
          <a:p>
            <a:fld id="{B6F15528-21DE-4FAA-801E-634DDDAF4B2B}" type="slidenum">
              <a:rPr lang="en-US" smtClean="0"/>
              <a:pPr/>
              <a:t>37</a:t>
            </a:fld>
            <a:endParaRPr lang="en-US" dirty="0"/>
          </a:p>
        </p:txBody>
      </p:sp>
    </p:spTree>
    <p:extLst>
      <p:ext uri="{BB962C8B-B14F-4D97-AF65-F5344CB8AC3E}">
        <p14:creationId xmlns:p14="http://schemas.microsoft.com/office/powerpoint/2010/main" val="300956383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514600" y="228600"/>
            <a:ext cx="4017088" cy="1143000"/>
          </a:xfrm>
        </p:spPr>
        <p:txBody>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MEMANTHINE</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487447" y="1828800"/>
            <a:ext cx="8351754" cy="4588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Symptomatic treatment of moderate to severe dementia</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Non-competitive NMDA receptor antagonist</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It blocks the effects of pathologically elevated glutamate levels that can lead to neuronal dysfunction</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en-US" sz="2400" i="0"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Preserved physiological activation via receptors important for learning and memory</a:t>
            </a:r>
            <a:endParaRPr kumimoji="0" lang="en-US" altLang="en-US" sz="2400" i="0" strike="noStrike" kern="1200" cap="none" spc="0" normalizeH="0" baseline="0" noProof="0" dirty="0">
              <a:ln>
                <a:noFill/>
              </a:ln>
              <a:effectLst>
                <a:outerShdw blurRad="38100" dist="38100" dir="2700000" algn="tl">
                  <a:srgbClr val="000000">
                    <a:alpha val="43137"/>
                  </a:srgbClr>
                </a:outerShdw>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38</a:t>
            </a:fld>
            <a:endParaRPr lang="en-US" dirty="0"/>
          </a:p>
        </p:txBody>
      </p:sp>
    </p:spTree>
    <p:extLst>
      <p:ext uri="{BB962C8B-B14F-4D97-AF65-F5344CB8AC3E}">
        <p14:creationId xmlns:p14="http://schemas.microsoft.com/office/powerpoint/2010/main" val="910899295"/>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26128" y="408372"/>
            <a:ext cx="8260672" cy="1039427"/>
          </a:xfrm>
        </p:spPr>
        <p:txBody>
          <a:bodyPr vert="horz" lIns="91440" tIns="45720" rIns="91440" bIns="45720" rtlCol="0" anchor="ctr">
            <a:normAutofit/>
          </a:bodyPr>
          <a:lstStyle/>
          <a:p>
            <a:pPr>
              <a:defRPr/>
            </a:pPr>
            <a:r>
              <a:rPr lang="en-US" altLang="en-US" kern="1200" cap="all" baseline="0">
                <a:effectLst/>
                <a:latin typeface="+mj-lt"/>
                <a:ea typeface="+mj-ea"/>
                <a:cs typeface="+mj-cs"/>
              </a:rPr>
              <a:t>Dementia with Lewy bodies</a:t>
            </a:r>
            <a:endParaRPr lang="en-US" altLang="en-US" kern="1200" cap="all" baseline="0">
              <a:latin typeface="+mj-lt"/>
              <a:ea typeface="+mj-ea"/>
              <a:cs typeface="+mj-cs"/>
            </a:endParaRPr>
          </a:p>
        </p:txBody>
      </p:sp>
      <p:sp>
        <p:nvSpPr>
          <p:cNvPr id="4" name="Rectangle 3"/>
          <p:cNvSpPr txBox="1">
            <a:spLocks noChangeArrowheads="1"/>
          </p:cNvSpPr>
          <p:nvPr/>
        </p:nvSpPr>
        <p:spPr bwMode="auto">
          <a:xfrm>
            <a:off x="228600" y="1719070"/>
            <a:ext cx="4236128" cy="491032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 lvl="0" indent="0">
              <a:lnSpc>
                <a:spcPct val="90000"/>
              </a:lnSpc>
              <a:buClr>
                <a:schemeClr val="accent1"/>
              </a:buClr>
              <a:buNone/>
            </a:pPr>
            <a:r>
              <a:rPr lang="en-US" altLang="en-US" sz="1800" dirty="0">
                <a:solidFill>
                  <a:schemeClr val="tx2"/>
                </a:solidFill>
                <a:latin typeface="Times New Roman" panose="02020603050405020304" pitchFamily="18" charset="0"/>
                <a:cs typeface="Times New Roman" panose="02020603050405020304" pitchFamily="18" charset="0"/>
              </a:rPr>
              <a:t>Beginning after the age of 60</a:t>
            </a:r>
          </a:p>
          <a:p>
            <a:pPr marL="114300" lvl="0" indent="0">
              <a:lnSpc>
                <a:spcPct val="90000"/>
              </a:lnSpc>
              <a:buClr>
                <a:schemeClr val="accent1"/>
              </a:buClr>
              <a:buNone/>
            </a:pPr>
            <a:r>
              <a:rPr lang="en-US" altLang="en-US" sz="1800" dirty="0">
                <a:solidFill>
                  <a:schemeClr val="tx2"/>
                </a:solidFill>
                <a:latin typeface="Times New Roman" panose="02020603050405020304" pitchFamily="18" charset="0"/>
                <a:cs typeface="Times New Roman" panose="02020603050405020304" pitchFamily="18" charset="0"/>
              </a:rPr>
              <a:t>Lewy bodies - inclusions in the neurons of the cortex and subcortex that arise due to the breakdown of α synuclein</a:t>
            </a:r>
          </a:p>
          <a:p>
            <a:pPr marL="114300" lvl="0" indent="0">
              <a:lnSpc>
                <a:spcPct val="90000"/>
              </a:lnSpc>
              <a:buClr>
                <a:schemeClr val="accent1"/>
              </a:buClr>
              <a:buNone/>
            </a:pPr>
            <a:r>
              <a:rPr lang="en-US" altLang="en-US" sz="1800" dirty="0">
                <a:solidFill>
                  <a:schemeClr val="tx2"/>
                </a:solidFill>
                <a:latin typeface="Times New Roman" panose="02020603050405020304" pitchFamily="18" charset="0"/>
                <a:cs typeface="Times New Roman" panose="02020603050405020304" pitchFamily="18" charset="0"/>
              </a:rPr>
              <a:t>Predilection sites: prefrontal, temporal, cingulate, insular cortex, amygdala, limbic cortex, brainstem nuclei, hypothalamus</a:t>
            </a:r>
          </a:p>
          <a:p>
            <a:pPr marL="114300" lvl="0" indent="0">
              <a:lnSpc>
                <a:spcPct val="90000"/>
              </a:lnSpc>
              <a:buClr>
                <a:schemeClr val="accent1"/>
              </a:buClr>
              <a:buNone/>
            </a:pPr>
            <a:r>
              <a:rPr lang="en-US" altLang="en-US" sz="1800" dirty="0">
                <a:solidFill>
                  <a:schemeClr val="tx2"/>
                </a:solidFill>
                <a:latin typeface="Times New Roman" panose="02020603050405020304" pitchFamily="18" charset="0"/>
                <a:cs typeface="Times New Roman" panose="02020603050405020304" pitchFamily="18" charset="0"/>
              </a:rPr>
              <a:t>Deficit transmitter: acetylcholine, dopamine</a:t>
            </a:r>
          </a:p>
          <a:p>
            <a:pPr marL="114300" lvl="0" indent="0">
              <a:lnSpc>
                <a:spcPct val="90000"/>
              </a:lnSpc>
              <a:buClr>
                <a:schemeClr val="accent1"/>
              </a:buClr>
              <a:buNone/>
            </a:pPr>
            <a:r>
              <a:rPr lang="en-US" altLang="en-US" sz="1800" dirty="0">
                <a:solidFill>
                  <a:schemeClr val="tx2"/>
                </a:solidFill>
                <a:latin typeface="Times New Roman" panose="02020603050405020304" pitchFamily="18" charset="0"/>
                <a:cs typeface="Times New Roman" panose="02020603050405020304" pitchFamily="18" charset="0"/>
              </a:rPr>
              <a:t>Clinical: progressive dementia + parkinsonism + neuropsychiatric symptoms</a:t>
            </a:r>
          </a:p>
        </p:txBody>
      </p:sp>
      <p:pic>
        <p:nvPicPr>
          <p:cNvPr id="7" name="Picture 6" descr="A person looking to the side&#10;&#10;Description automatically generated">
            <a:extLst>
              <a:ext uri="{FF2B5EF4-FFF2-40B4-BE49-F238E27FC236}">
                <a16:creationId xmlns:a16="http://schemas.microsoft.com/office/drawing/2014/main" id="{A879A93C-56F3-BE8C-6529-2D6723874B21}"/>
              </a:ext>
            </a:extLst>
          </p:cNvPr>
          <p:cNvPicPr>
            <a:picLocks noChangeAspect="1"/>
          </p:cNvPicPr>
          <p:nvPr/>
        </p:nvPicPr>
        <p:blipFill rotWithShape="1">
          <a:blip r:embed="rId2">
            <a:extLst>
              <a:ext uri="{28A0092B-C50C-407E-A947-70E740481C1C}">
                <a14:useLocalDpi xmlns:a14="http://schemas.microsoft.com/office/drawing/2010/main" val="0"/>
              </a:ext>
            </a:extLst>
          </a:blip>
          <a:srcRect l="38543" r="292" b="-1"/>
          <a:stretch/>
        </p:blipFill>
        <p:spPr>
          <a:xfrm>
            <a:off x="4648200" y="1719071"/>
            <a:ext cx="4038600" cy="4407408"/>
          </a:xfrm>
          <a:prstGeom prst="rect">
            <a:avLst/>
          </a:prstGeom>
          <a:noFill/>
        </p:spPr>
      </p:pic>
      <p:sp>
        <p:nvSpPr>
          <p:cNvPr id="3" name="Slide Number Placeholder 2"/>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B6F15528-21DE-4FAA-801E-634DDDAF4B2B}" type="slidenum">
              <a:rPr lang="en-US" smtClean="0"/>
              <a:pPr>
                <a:spcAft>
                  <a:spcPts val="600"/>
                </a:spcAft>
              </a:pPr>
              <a:t>39</a:t>
            </a:fld>
            <a:endParaRPr lang="en-US"/>
          </a:p>
        </p:txBody>
      </p:sp>
    </p:spTree>
    <p:extLst>
      <p:ext uri="{BB962C8B-B14F-4D97-AF65-F5344CB8AC3E}">
        <p14:creationId xmlns:p14="http://schemas.microsoft.com/office/powerpoint/2010/main" val="222207427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219200" y="381000"/>
            <a:ext cx="7086601" cy="1143000"/>
          </a:xfrm>
        </p:spPr>
        <p:txBody>
          <a:bodyPr>
            <a:normAutofit/>
          </a:bodyPr>
          <a:lstStyle/>
          <a:p>
            <a:pPr eaLnBrk="1" hangingPunct="1">
              <a:defRPr/>
            </a:pPr>
            <a:r>
              <a:rPr lang="en-US" b="0" i="0" dirty="0">
                <a:solidFill>
                  <a:schemeClr val="tx1"/>
                </a:solidFill>
                <a:effectLst/>
                <a:latin typeface="Times" panose="02020603050405020304" pitchFamily="18" charset="0"/>
                <a:cs typeface="Times" panose="02020603050405020304" pitchFamily="18" charset="0"/>
              </a:rPr>
              <a:t>Short-term memory</a:t>
            </a:r>
            <a:endParaRPr lang="en-US" altLang="en-US" dirty="0">
              <a:solidFill>
                <a:schemeClr val="tx1"/>
              </a:solidFill>
              <a:latin typeface="Times" panose="02020603050405020304" pitchFamily="18" charset="0"/>
              <a:cs typeface="Times" panose="02020603050405020304" pitchFamily="18" charset="0"/>
            </a:endParaRPr>
          </a:p>
        </p:txBody>
      </p:sp>
      <p:sp>
        <p:nvSpPr>
          <p:cNvPr id="20483" name="Rectangle 3"/>
          <p:cNvSpPr>
            <a:spLocks noGrp="1" noChangeArrowheads="1"/>
          </p:cNvSpPr>
          <p:nvPr>
            <p:ph idx="1"/>
          </p:nvPr>
        </p:nvSpPr>
        <p:spPr>
          <a:xfrm>
            <a:off x="467267" y="2151351"/>
            <a:ext cx="8229600" cy="4533900"/>
          </a:xfrm>
        </p:spPr>
        <p:txBody>
          <a:bodyPr>
            <a:normAutofit/>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Working memory</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The amount of information that an individual can retain in consciousness without an active effort to remember (7 numbers)</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Focal lesions of the upper parts of the frontal cortex</a:t>
            </a:r>
            <a:endParaRPr kumimoji="0" lang="sr-Cyrl-CS" altLang="en-US" sz="28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26148293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67781" y="2057400"/>
            <a:ext cx="844762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Apathy</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Difficulty in understanding complex tasks, solving problems, directing attention</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Spatial disorientation</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False recognition of persons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Verbal block-loss of train of thought</a:t>
            </a:r>
            <a:endParaRPr kumimoji="0" lang="sr-Cyrl-C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40</a:t>
            </a:fld>
            <a:endParaRPr lang="en-US" dirty="0"/>
          </a:p>
        </p:txBody>
      </p:sp>
      <p:sp>
        <p:nvSpPr>
          <p:cNvPr id="8" name="Rectangle 2">
            <a:extLst>
              <a:ext uri="{FF2B5EF4-FFF2-40B4-BE49-F238E27FC236}">
                <a16:creationId xmlns:a16="http://schemas.microsoft.com/office/drawing/2014/main" id="{52657E68-8D66-6C1F-40C7-2D187C13E9F7}"/>
              </a:ext>
            </a:extLst>
          </p:cNvPr>
          <p:cNvSpPr>
            <a:spLocks noGrp="1" noChangeArrowheads="1"/>
          </p:cNvSpPr>
          <p:nvPr>
            <p:ph type="title"/>
          </p:nvPr>
        </p:nvSpPr>
        <p:spPr>
          <a:xfrm>
            <a:off x="425450" y="407988"/>
            <a:ext cx="8261350" cy="1039812"/>
          </a:xfrm>
        </p:spPr>
        <p:txBody>
          <a:bodyPr>
            <a:normAutofit/>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Dementia with Lewy bodies</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237745"/>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4800" y="1655082"/>
            <a:ext cx="8656555" cy="497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base" latinLnBrk="0" hangingPunct="1">
              <a:lnSpc>
                <a:spcPct val="90000"/>
              </a:lnSpc>
              <a:spcBef>
                <a:spcPct val="20000"/>
              </a:spcBef>
              <a:spcAft>
                <a:spcPct val="0"/>
              </a:spcAft>
              <a:buClr>
                <a:srgbClr val="9999FF"/>
              </a:buClr>
              <a:buSzTx/>
              <a:buNone/>
              <a:tabLst/>
              <a:defRPr/>
            </a:pPr>
            <a:endParaRPr kumimoji="0" lang="sr-Cyrl-CS" altLang="en-US" sz="2800" i="0" u="none" strike="noStrike" kern="1200" cap="none" spc="0" normalizeH="0" baseline="0" noProof="0" dirty="0">
              <a:ln>
                <a:noFill/>
              </a:ln>
              <a:solidFill>
                <a:schemeClr val="accent5">
                  <a:lumMod val="10000"/>
                </a:schemeClr>
              </a:solidFill>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None/>
              <a:tabLst/>
              <a:defRPr/>
            </a:pPr>
            <a:endParaRPr lang="sr-Cyrl-CS" altLang="en-US" sz="2800" dirty="0">
              <a:solidFill>
                <a:schemeClr val="accent5">
                  <a:lumMod val="10000"/>
                </a:schemeClr>
              </a:solidFill>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solidFill>
                  <a:schemeClr val="accent5">
                    <a:lumMod val="10000"/>
                  </a:schemeClr>
                </a:solidFill>
                <a:effectLst/>
                <a:uLnTx/>
                <a:uFillTx/>
                <a:latin typeface="Times New Roman" panose="02020603050405020304" pitchFamily="18" charset="0"/>
                <a:cs typeface="Times New Roman" panose="02020603050405020304" pitchFamily="18" charset="0"/>
              </a:rPr>
              <a:t>Fluctuation of complaints - periods of lucidity alternate with periods of confusion</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solidFill>
                  <a:schemeClr val="accent5">
                    <a:lumMod val="10000"/>
                  </a:schemeClr>
                </a:solidFill>
                <a:effectLst/>
                <a:uLnTx/>
                <a:uFillTx/>
                <a:latin typeface="Times New Roman" panose="02020603050405020304" pitchFamily="18" charset="0"/>
                <a:cs typeface="Times New Roman" panose="02020603050405020304" pitchFamily="18" charset="0"/>
              </a:rPr>
              <a:t>Early frightening visual hallucinations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solidFill>
                  <a:schemeClr val="accent5">
                    <a:lumMod val="10000"/>
                  </a:schemeClr>
                </a:solidFill>
                <a:effectLst/>
                <a:uLnTx/>
                <a:uFillTx/>
                <a:latin typeface="Times New Roman" panose="02020603050405020304" pitchFamily="18" charset="0"/>
                <a:cs typeface="Times New Roman" panose="02020603050405020304" pitchFamily="18" charset="0"/>
              </a:rPr>
              <a:t>Signs of parkinsonism - pronounced rigidity, bradykinesia, parkinsonian gait, rare tremor, symmetrical distribution, parkinsonism symptoms less responsive to levodopa therapy</a:t>
            </a:r>
            <a:endParaRPr kumimoji="0" lang="sr-Cyrl-CS" altLang="en-US" sz="2800" i="0" u="none" strike="noStrike" kern="120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i="0" u="none" strike="noStrike" kern="120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i="0" u="none" strike="noStrike" kern="1200" cap="none" spc="0" normalizeH="0" baseline="0" noProof="0" dirty="0">
              <a:ln>
                <a:noFill/>
              </a:ln>
              <a:solidFill>
                <a:srgbClr val="B8B8FF">
                  <a:lumMod val="10000"/>
                </a:srgbClr>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41</a:t>
            </a:fld>
            <a:endParaRPr lang="en-US" dirty="0"/>
          </a:p>
        </p:txBody>
      </p:sp>
      <p:sp>
        <p:nvSpPr>
          <p:cNvPr id="8" name="Rectangle 2">
            <a:extLst>
              <a:ext uri="{FF2B5EF4-FFF2-40B4-BE49-F238E27FC236}">
                <a16:creationId xmlns:a16="http://schemas.microsoft.com/office/drawing/2014/main" id="{5BDFD2FB-CE35-8157-247A-B90AC86D3F52}"/>
              </a:ext>
            </a:extLst>
          </p:cNvPr>
          <p:cNvSpPr>
            <a:spLocks noGrp="1" noChangeArrowheads="1"/>
          </p:cNvSpPr>
          <p:nvPr>
            <p:ph type="title"/>
          </p:nvPr>
        </p:nvSpPr>
        <p:spPr>
          <a:xfrm>
            <a:off x="425450" y="407988"/>
            <a:ext cx="8261350" cy="1039812"/>
          </a:xfrm>
        </p:spPr>
        <p:txBody>
          <a:bodyPr>
            <a:normAutofit/>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Dementia with Lewy bodies</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0601369"/>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28600" y="1655082"/>
            <a:ext cx="8686801" cy="4898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Disorder of the autonomic nervous system – orthostatic hypotension, urinary incontinence, frequent falls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REM sleep disorder (RBD)</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The diagnosis is CLINICAL - cognitive, behavioral disorder and parkinsonism must manifest within a year</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Therapy – cholinesterase inhibitors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atypical antipsychotics</a:t>
            </a:r>
            <a:endParaRPr kumimoji="0" lang="sr-Cyrl-C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42</a:t>
            </a:fld>
            <a:endParaRPr lang="en-US" dirty="0"/>
          </a:p>
        </p:txBody>
      </p:sp>
      <p:sp>
        <p:nvSpPr>
          <p:cNvPr id="7" name="Rectangle 2">
            <a:extLst>
              <a:ext uri="{FF2B5EF4-FFF2-40B4-BE49-F238E27FC236}">
                <a16:creationId xmlns:a16="http://schemas.microsoft.com/office/drawing/2014/main" id="{03753BBA-433D-074B-436A-3C9DD8192754}"/>
              </a:ext>
            </a:extLst>
          </p:cNvPr>
          <p:cNvSpPr>
            <a:spLocks noGrp="1" noChangeArrowheads="1"/>
          </p:cNvSpPr>
          <p:nvPr>
            <p:ph type="title"/>
          </p:nvPr>
        </p:nvSpPr>
        <p:spPr>
          <a:xfrm>
            <a:off x="425450" y="407988"/>
            <a:ext cx="8261350" cy="1039812"/>
          </a:xfrm>
        </p:spPr>
        <p:txBody>
          <a:bodyPr>
            <a:normAutofit/>
          </a:bodyPr>
          <a:lstStyle/>
          <a:p>
            <a:pPr eaLnBrk="1" hangingPunct="1">
              <a:defRPr/>
            </a:pPr>
            <a:r>
              <a:rPr lang="en-US" altLang="en-US" kern="0" dirty="0">
                <a:solidFill>
                  <a:schemeClr val="accent5">
                    <a:lumMod val="10000"/>
                  </a:schemeClr>
                </a:solidFill>
                <a:effectLst/>
                <a:latin typeface="Times New Roman" panose="02020603050405020304" pitchFamily="18" charset="0"/>
                <a:cs typeface="Times New Roman" panose="02020603050405020304" pitchFamily="18" charset="0"/>
              </a:rPr>
              <a:t>Dementia with Lewy bodies</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9277751"/>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46167" y="304800"/>
            <a:ext cx="8416833" cy="1143000"/>
          </a:xfrm>
        </p:spPr>
        <p:txBody>
          <a:bodyPr>
            <a:normAutofit fontScale="90000"/>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FRONTOTEMPORAL DEMENTIA-FTD</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409069" y="1619999"/>
            <a:ext cx="8656555" cy="500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90000"/>
              </a:lnSpc>
              <a:buClr>
                <a:srgbClr val="9999FF"/>
              </a:buClr>
              <a:buNone/>
              <a:defRPr/>
            </a:pPr>
            <a:endParaRPr lang="sr-Cyrl-CS" altLang="en-US" sz="2800" dirty="0">
              <a:latin typeface="Times New Roman" panose="02020603050405020304" pitchFamily="18" charset="0"/>
              <a:cs typeface="Times New Roman" panose="02020603050405020304" pitchFamily="18" charset="0"/>
            </a:endParaRPr>
          </a:p>
          <a:p>
            <a:pPr marL="0" lvl="0" indent="0">
              <a:lnSpc>
                <a:spcPct val="90000"/>
              </a:lnSpc>
              <a:buClr>
                <a:srgbClr val="9999FF"/>
              </a:buClr>
              <a:buNone/>
              <a:defRPr/>
            </a:pPr>
            <a:r>
              <a:rPr lang="en-US" altLang="en-US" sz="2800" dirty="0">
                <a:latin typeface="Times New Roman" panose="02020603050405020304" pitchFamily="18" charset="0"/>
                <a:cs typeface="Times New Roman" panose="02020603050405020304" pitchFamily="18" charset="0"/>
              </a:rPr>
              <a:t>The third most common degenerative dementia</a:t>
            </a:r>
          </a:p>
          <a:p>
            <a:pPr marL="0" lvl="0" indent="0">
              <a:lnSpc>
                <a:spcPct val="90000"/>
              </a:lnSpc>
              <a:buClr>
                <a:srgbClr val="9999FF"/>
              </a:buClr>
              <a:buNone/>
              <a:defRPr/>
            </a:pPr>
            <a:r>
              <a:rPr lang="en-US" altLang="en-US" sz="2800" dirty="0">
                <a:latin typeface="Times New Roman" panose="02020603050405020304" pitchFamily="18" charset="0"/>
                <a:cs typeface="Times New Roman" panose="02020603050405020304" pitchFamily="18" charset="0"/>
              </a:rPr>
              <a:t>It appears earlier than other types, before the age of 65</a:t>
            </a:r>
          </a:p>
          <a:p>
            <a:pPr marL="0" lvl="0" indent="0">
              <a:lnSpc>
                <a:spcPct val="90000"/>
              </a:lnSpc>
              <a:buClr>
                <a:srgbClr val="9999FF"/>
              </a:buClr>
              <a:buNone/>
              <a:defRPr/>
            </a:pPr>
            <a:r>
              <a:rPr lang="en-US" altLang="en-US" sz="2800" dirty="0">
                <a:latin typeface="Times New Roman" panose="02020603050405020304" pitchFamily="18" charset="0"/>
                <a:cs typeface="Times New Roman" panose="02020603050405020304" pitchFamily="18" charset="0"/>
              </a:rPr>
              <a:t>In more than half of the cases, it is familial</a:t>
            </a:r>
          </a:p>
          <a:p>
            <a:pPr marL="0" lvl="0" indent="0">
              <a:lnSpc>
                <a:spcPct val="90000"/>
              </a:lnSpc>
              <a:buClr>
                <a:srgbClr val="9999FF"/>
              </a:buClr>
              <a:buNone/>
              <a:defRPr/>
            </a:pPr>
            <a:r>
              <a:rPr lang="en-US" altLang="en-US" sz="2800" dirty="0">
                <a:latin typeface="Times New Roman" panose="02020603050405020304" pitchFamily="18" charset="0"/>
                <a:cs typeface="Times New Roman" panose="02020603050405020304" pitchFamily="18" charset="0"/>
              </a:rPr>
              <a:t>20% of patients have a mutation of the tau protein gene on chromosome 17</a:t>
            </a:r>
          </a:p>
          <a:p>
            <a:pPr marL="0" lvl="0" indent="0">
              <a:lnSpc>
                <a:spcPct val="90000"/>
              </a:lnSpc>
              <a:buClr>
                <a:srgbClr val="9999FF"/>
              </a:buClr>
              <a:buNone/>
              <a:defRPr/>
            </a:pPr>
            <a:r>
              <a:rPr lang="en-US" altLang="en-US" sz="2800" dirty="0">
                <a:latin typeface="Times New Roman" panose="02020603050405020304" pitchFamily="18" charset="0"/>
                <a:cs typeface="Times New Roman" panose="02020603050405020304" pitchFamily="18" charset="0"/>
              </a:rPr>
              <a:t>It is caused by degeneration of the frontal and temporal lobes (atrophy, gliosis, loss of neurons, ballooned neurons with cytoplasmic inclusions resulting from the deposition of tau protein)</a:t>
            </a:r>
            <a:endParaRPr kumimoji="0" lang="sr-Cyrl-CS" altLang="en-US" sz="280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43</a:t>
            </a:fld>
            <a:endParaRPr lang="en-US" dirty="0"/>
          </a:p>
        </p:txBody>
      </p:sp>
    </p:spTree>
    <p:extLst>
      <p:ext uri="{BB962C8B-B14F-4D97-AF65-F5344CB8AC3E}">
        <p14:creationId xmlns:p14="http://schemas.microsoft.com/office/powerpoint/2010/main" val="2814034622"/>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65698" y="381000"/>
            <a:ext cx="8719457" cy="1143000"/>
          </a:xfrm>
        </p:spPr>
        <p:txBody>
          <a:bodyPr>
            <a:normAutofit/>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clinical phenotypes</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228600" y="1676400"/>
            <a:ext cx="8656555" cy="4974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Cyrl-CS" altLang="en-US"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Behavioral FTD – a dominant behavior disorder</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en-US" altLang="en-US"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Primary progressive aphasia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en-US" altLang="en-US"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Semantic dementia</a:t>
            </a:r>
            <a:endParaRPr kumimoji="0" lang="sr-Cyrl-CS" altLang="en-US"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44</a:t>
            </a:fld>
            <a:endParaRPr lang="en-US" dirty="0"/>
          </a:p>
        </p:txBody>
      </p:sp>
    </p:spTree>
    <p:extLst>
      <p:ext uri="{BB962C8B-B14F-4D97-AF65-F5344CB8AC3E}">
        <p14:creationId xmlns:p14="http://schemas.microsoft.com/office/powerpoint/2010/main" val="314837963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65698" y="381000"/>
            <a:ext cx="8719457" cy="1143000"/>
          </a:xfrm>
        </p:spPr>
        <p:txBody>
          <a:bodyPr>
            <a:normAutofit fontScale="90000"/>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BEHAVIORAL frontotemporal dementia</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228600" y="1655082"/>
            <a:ext cx="8656555" cy="5202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BEHAVIORAL AND PERSONALITY CHANGES - dominate memory impairment in the early stages of the disease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Apathy, emotional flatness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Inertness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Disinhibition</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Stereotypical behavior</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Abulia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Speech disorders: echolalia, verbal stereotypy</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Social withdrawal</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Less concern about appearance and personal hygiene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Early loss of insight into one's own behavior</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Signs of damage to the F lobe: attention disorder, perseveration, executive dysfunction</a:t>
            </a:r>
            <a:endParaRPr kumimoji="0" lang="sr-Cyrl-C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45</a:t>
            </a:fld>
            <a:endParaRPr lang="en-US" dirty="0"/>
          </a:p>
        </p:txBody>
      </p:sp>
    </p:spTree>
    <p:extLst>
      <p:ext uri="{BB962C8B-B14F-4D97-AF65-F5344CB8AC3E}">
        <p14:creationId xmlns:p14="http://schemas.microsoft.com/office/powerpoint/2010/main" val="1630072480"/>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4800" y="1735392"/>
            <a:ext cx="8656555" cy="5000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Latn-R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Diagnosis: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linical</a:t>
            </a: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p</a:t>
            </a:r>
            <a:r>
              <a:rPr kumimoji="0" lang="sr-Latn-R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resentation</a:t>
            </a:r>
            <a:endPar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MR – frontotemporal atrophy</a:t>
            </a:r>
          </a:p>
          <a:p>
            <a:pPr marL="342900" marR="0" lvl="0" indent="-342900" algn="l"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PET, SPECT - reduced circulation and metabolism in the F and T regions</a:t>
            </a:r>
            <a:endParaRPr kumimoji="0" lang="sr-Cyrl-C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46</a:t>
            </a:fld>
            <a:endParaRPr lang="en-US" dirty="0"/>
          </a:p>
        </p:txBody>
      </p:sp>
      <p:sp>
        <p:nvSpPr>
          <p:cNvPr id="7" name="Rectangle 2">
            <a:extLst>
              <a:ext uri="{FF2B5EF4-FFF2-40B4-BE49-F238E27FC236}">
                <a16:creationId xmlns:a16="http://schemas.microsoft.com/office/drawing/2014/main" id="{D1C55782-CB5E-1DE9-17EA-47B37CE4F124}"/>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BEHAVIORAL frontotemporal dementia</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3847115"/>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26128" y="408372"/>
            <a:ext cx="8260672" cy="1039427"/>
          </a:xfrm>
        </p:spPr>
        <p:txBody>
          <a:bodyPr vert="horz" lIns="91440" tIns="45720" rIns="91440" bIns="45720" rtlCol="0" anchor="ctr">
            <a:normAutofit/>
          </a:bodyPr>
          <a:lstStyle/>
          <a:p>
            <a:pPr>
              <a:defRPr/>
            </a:pPr>
            <a:r>
              <a:rPr lang="en-US" altLang="en-US" sz="3200" kern="1200" cap="all" baseline="0" dirty="0">
                <a:effectLst/>
                <a:latin typeface="+mj-lt"/>
                <a:ea typeface="+mj-ea"/>
                <a:cs typeface="+mj-cs"/>
              </a:rPr>
              <a:t>PRIMARY PROGRESSIVE APHASIA</a:t>
            </a:r>
            <a:endParaRPr lang="en-US" altLang="en-US" sz="3200" kern="1200" cap="all" baseline="0" dirty="0">
              <a:latin typeface="+mj-lt"/>
              <a:ea typeface="+mj-ea"/>
              <a:cs typeface="+mj-cs"/>
            </a:endParaRPr>
          </a:p>
        </p:txBody>
      </p:sp>
      <p:sp>
        <p:nvSpPr>
          <p:cNvPr id="4" name="Rectangle 3"/>
          <p:cNvSpPr txBox="1">
            <a:spLocks noChangeArrowheads="1"/>
          </p:cNvSpPr>
          <p:nvPr/>
        </p:nvSpPr>
        <p:spPr bwMode="auto">
          <a:xfrm>
            <a:off x="152400" y="1719070"/>
            <a:ext cx="4312328" cy="491033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4300" marR="0" lvl="0" indent="0" fontAlgn="base">
              <a:lnSpc>
                <a:spcPct val="90000"/>
              </a:lnSpc>
              <a:spcAft>
                <a:spcPct val="0"/>
              </a:spcAft>
              <a:buClr>
                <a:schemeClr val="accent1"/>
              </a:buClr>
              <a:buSzTx/>
              <a:buNone/>
              <a:tabLst/>
              <a:defRPr/>
            </a:pPr>
            <a:r>
              <a:rPr lang="en-US" altLang="en-US" sz="2000" dirty="0">
                <a:solidFill>
                  <a:schemeClr val="tx2"/>
                </a:solidFill>
                <a:latin typeface="Times New Roman" panose="02020603050405020304" pitchFamily="18" charset="0"/>
                <a:cs typeface="Times New Roman" panose="02020603050405020304" pitchFamily="18" charset="0"/>
              </a:rPr>
              <a:t>FTD with dominant speech disorder</a:t>
            </a:r>
          </a:p>
          <a:p>
            <a:pPr marL="114300" marR="0" lvl="0" indent="0" fontAlgn="base">
              <a:lnSpc>
                <a:spcPct val="90000"/>
              </a:lnSpc>
              <a:spcAft>
                <a:spcPct val="0"/>
              </a:spcAft>
              <a:buClr>
                <a:schemeClr val="accent1"/>
              </a:buClr>
              <a:buSzTx/>
              <a:buNone/>
              <a:tabLst/>
              <a:defRPr/>
            </a:pPr>
            <a:r>
              <a:rPr lang="en-US" altLang="en-US" sz="2000" dirty="0">
                <a:solidFill>
                  <a:schemeClr val="tx2"/>
                </a:solidFill>
                <a:latin typeface="Times New Roman" panose="02020603050405020304" pitchFamily="18" charset="0"/>
                <a:cs typeface="Times New Roman" panose="02020603050405020304" pitchFamily="18" charset="0"/>
              </a:rPr>
              <a:t>- FRONTAL (anterior) – non-fluent aphasia</a:t>
            </a:r>
          </a:p>
          <a:p>
            <a:pPr marL="114300" marR="0" lvl="0" indent="0" fontAlgn="base">
              <a:lnSpc>
                <a:spcPct val="90000"/>
              </a:lnSpc>
              <a:spcAft>
                <a:spcPct val="0"/>
              </a:spcAft>
              <a:buClr>
                <a:schemeClr val="accent1"/>
              </a:buClr>
              <a:buSzTx/>
              <a:buNone/>
              <a:tabLst/>
              <a:defRPr/>
            </a:pPr>
            <a:r>
              <a:rPr lang="en-US" altLang="en-US" sz="2000" dirty="0">
                <a:solidFill>
                  <a:schemeClr val="tx2"/>
                </a:solidFill>
                <a:latin typeface="Times New Roman" panose="02020603050405020304" pitchFamily="18" charset="0"/>
                <a:cs typeface="Times New Roman" panose="02020603050405020304" pitchFamily="18" charset="0"/>
              </a:rPr>
              <a:t>- TEMPORAL (rear) – fluent aphasia</a:t>
            </a:r>
          </a:p>
          <a:p>
            <a:pPr marL="114300" marR="0" lvl="0" indent="0" fontAlgn="base">
              <a:lnSpc>
                <a:spcPct val="90000"/>
              </a:lnSpc>
              <a:spcAft>
                <a:spcPct val="0"/>
              </a:spcAft>
              <a:buClr>
                <a:schemeClr val="accent1"/>
              </a:buClr>
              <a:buSzTx/>
              <a:buNone/>
              <a:tabLst/>
              <a:defRPr/>
            </a:pPr>
            <a:r>
              <a:rPr lang="en-US" altLang="en-US" sz="2000" dirty="0">
                <a:solidFill>
                  <a:schemeClr val="tx2"/>
                </a:solidFill>
                <a:latin typeface="Times New Roman" panose="02020603050405020304" pitchFamily="18" charset="0"/>
                <a:cs typeface="Times New Roman" panose="02020603050405020304" pitchFamily="18" charset="0"/>
              </a:rPr>
              <a:t>Impoverishment of speech, nominal aphasia, literary paraphrase, later mutism</a:t>
            </a:r>
          </a:p>
          <a:p>
            <a:pPr marL="114300" marR="0" lvl="0" indent="0" fontAlgn="base">
              <a:lnSpc>
                <a:spcPct val="90000"/>
              </a:lnSpc>
              <a:spcAft>
                <a:spcPct val="0"/>
              </a:spcAft>
              <a:buClr>
                <a:schemeClr val="accent1"/>
              </a:buClr>
              <a:buSzTx/>
              <a:buNone/>
              <a:tabLst/>
              <a:defRPr/>
            </a:pPr>
            <a:r>
              <a:rPr lang="en-US" altLang="en-US" sz="2000" dirty="0">
                <a:solidFill>
                  <a:schemeClr val="tx2"/>
                </a:solidFill>
                <a:latin typeface="Times New Roman" panose="02020603050405020304" pitchFamily="18" charset="0"/>
                <a:cs typeface="Times New Roman" panose="02020603050405020304" pitchFamily="18" charset="0"/>
              </a:rPr>
              <a:t>Disorder of executive functions, behavior, personality</a:t>
            </a:r>
          </a:p>
          <a:p>
            <a:pPr marL="114300" marR="0" lvl="0" indent="0" fontAlgn="base">
              <a:lnSpc>
                <a:spcPct val="90000"/>
              </a:lnSpc>
              <a:spcAft>
                <a:spcPct val="0"/>
              </a:spcAft>
              <a:buClr>
                <a:schemeClr val="accent1"/>
              </a:buClr>
              <a:buSzTx/>
              <a:buNone/>
              <a:tabLst/>
              <a:defRPr/>
            </a:pPr>
            <a:r>
              <a:rPr lang="en-US" altLang="en-US" sz="2000" dirty="0">
                <a:solidFill>
                  <a:schemeClr val="tx2"/>
                </a:solidFill>
                <a:latin typeface="Times New Roman" panose="02020603050405020304" pitchFamily="18" charset="0"/>
                <a:cs typeface="Times New Roman" panose="02020603050405020304" pitchFamily="18" charset="0"/>
              </a:rPr>
              <a:t>Dg: if the speech disorder is the only symptom showing progressive deterioration in at least 2 years, NP tests - impairment of verbal fluency,</a:t>
            </a:r>
          </a:p>
          <a:p>
            <a:pPr marL="114300" marR="0" lvl="0" indent="0" fontAlgn="base">
              <a:lnSpc>
                <a:spcPct val="90000"/>
              </a:lnSpc>
              <a:spcAft>
                <a:spcPct val="0"/>
              </a:spcAft>
              <a:buClr>
                <a:schemeClr val="accent1"/>
              </a:buClr>
              <a:buSzTx/>
              <a:buNone/>
              <a:tabLst/>
              <a:defRPr/>
            </a:pPr>
            <a:r>
              <a:rPr lang="en-US" altLang="en-US" sz="2000" dirty="0">
                <a:solidFill>
                  <a:schemeClr val="tx2"/>
                </a:solidFill>
                <a:latin typeface="Times New Roman" panose="02020603050405020304" pitchFamily="18" charset="0"/>
                <a:cs typeface="Times New Roman" panose="02020603050405020304" pitchFamily="18" charset="0"/>
              </a:rPr>
              <a:t>MR - atrophy of the anterior left Sylvian region (center for motor expression of speech)</a:t>
            </a:r>
            <a:endParaRPr kumimoji="0" lang="en-US" altLang="en-US" sz="2000" i="0" u="none" strike="noStrike" cap="none" spc="0" normalizeH="0" baseline="0" noProof="0" dirty="0">
              <a:ln>
                <a:noFill/>
              </a:ln>
              <a:solidFill>
                <a:schemeClr val="tx2"/>
              </a:solidFill>
              <a:effectLst/>
              <a:uLnTx/>
              <a:uFillTx/>
              <a:latin typeface="Times New Roman" panose="02020603050405020304" pitchFamily="18" charset="0"/>
              <a:cs typeface="Times New Roman" panose="02020603050405020304" pitchFamily="18" charset="0"/>
            </a:endParaRPr>
          </a:p>
        </p:txBody>
      </p:sp>
      <p:pic>
        <p:nvPicPr>
          <p:cNvPr id="6" name="Picture 5" descr="A person in a beanie&#10;&#10;Description automatically generated">
            <a:extLst>
              <a:ext uri="{FF2B5EF4-FFF2-40B4-BE49-F238E27FC236}">
                <a16:creationId xmlns:a16="http://schemas.microsoft.com/office/drawing/2014/main" id="{5FB2A2F1-E2DA-9733-527C-13B4BBBD054A}"/>
              </a:ext>
            </a:extLst>
          </p:cNvPr>
          <p:cNvPicPr>
            <a:picLocks noChangeAspect="1"/>
          </p:cNvPicPr>
          <p:nvPr/>
        </p:nvPicPr>
        <p:blipFill rotWithShape="1">
          <a:blip r:embed="rId2">
            <a:extLst>
              <a:ext uri="{28A0092B-C50C-407E-A947-70E740481C1C}">
                <a14:useLocalDpi xmlns:a14="http://schemas.microsoft.com/office/drawing/2010/main" val="0"/>
              </a:ext>
            </a:extLst>
          </a:blip>
          <a:srcRect r="1" b="27155"/>
          <a:stretch/>
        </p:blipFill>
        <p:spPr>
          <a:xfrm>
            <a:off x="4679274" y="1719070"/>
            <a:ext cx="4007526" cy="4713985"/>
          </a:xfrm>
          <a:prstGeom prst="rect">
            <a:avLst/>
          </a:prstGeom>
          <a:noFill/>
        </p:spPr>
      </p:pic>
      <p:sp>
        <p:nvSpPr>
          <p:cNvPr id="3" name="Slide Number Placeholder 2"/>
          <p:cNvSpPr>
            <a:spLocks noGrp="1"/>
          </p:cNvSpPr>
          <p:nvPr>
            <p:ph type="sldNum" sz="quarter" idx="12"/>
          </p:nvPr>
        </p:nvSpPr>
        <p:spPr>
          <a:xfrm>
            <a:off x="6553200" y="6356350"/>
            <a:ext cx="2133600" cy="365125"/>
          </a:xfrm>
        </p:spPr>
        <p:txBody>
          <a:bodyPr vert="horz" lIns="91440" tIns="45720" rIns="91440" bIns="45720" rtlCol="0" anchor="ctr">
            <a:normAutofit/>
          </a:bodyPr>
          <a:lstStyle/>
          <a:p>
            <a:pPr>
              <a:spcAft>
                <a:spcPts val="600"/>
              </a:spcAft>
            </a:pPr>
            <a:fld id="{B6F15528-21DE-4FAA-801E-634DDDAF4B2B}" type="slidenum">
              <a:rPr lang="en-US" smtClean="0"/>
              <a:pPr>
                <a:spcAft>
                  <a:spcPts val="600"/>
                </a:spcAft>
              </a:pPr>
              <a:t>47</a:t>
            </a:fld>
            <a:endParaRPr lang="en-US"/>
          </a:p>
        </p:txBody>
      </p:sp>
    </p:spTree>
    <p:extLst>
      <p:ext uri="{BB962C8B-B14F-4D97-AF65-F5344CB8AC3E}">
        <p14:creationId xmlns:p14="http://schemas.microsoft.com/office/powerpoint/2010/main" val="53176151"/>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41898" y="435077"/>
            <a:ext cx="8719457" cy="1143000"/>
          </a:xfrm>
        </p:spPr>
        <p:txBody>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SEMANTIC DEMENTIA</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304800" y="1600200"/>
            <a:ext cx="8656555"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just"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sr-Cyrl-C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Initially LONG TERM MEMORY disorder (opposite of AB)</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Problems with missing words, anomia, difficulty in recognizing objects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Behavioral disorder and cognitive dysfunction over time</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NP testing – deficit in naming pictures and understanding certain words, reduced verbal fluency in a certain semantic category (</a:t>
            </a:r>
            <a:r>
              <a:rPr kumimoji="0" lang="en-US" altLang="en-US" sz="240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a:t>
            </a: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listing animals of a certain species)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MR, PET, SPECT - atrophy, hypoperfusion and hypometabolism of the FT region</a:t>
            </a:r>
            <a:endParaRPr kumimoji="0" lang="sr-Cyrl-C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48</a:t>
            </a:fld>
            <a:endParaRPr lang="en-US" dirty="0"/>
          </a:p>
        </p:txBody>
      </p:sp>
    </p:spTree>
    <p:extLst>
      <p:ext uri="{BB962C8B-B14F-4D97-AF65-F5344CB8AC3E}">
        <p14:creationId xmlns:p14="http://schemas.microsoft.com/office/powerpoint/2010/main" val="339811318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 y="444910"/>
            <a:ext cx="8719457" cy="1143000"/>
          </a:xfrm>
        </p:spPr>
        <p:txBody>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VASCULAR DEMENTIA</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228600" y="1600200"/>
            <a:ext cx="865655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sr-Cyrl-C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Post-</a:t>
            </a:r>
            <a:r>
              <a:rPr kumimoji="0" lang="en-US" altLang="en-US" sz="240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apoplectiform</a:t>
            </a: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dementia (after a stroke)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Vascular dementias - multi-infarct (cortical)</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 subcortical ischemic vascular</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 Binswanger's disease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 status </a:t>
            </a:r>
            <a:r>
              <a:rPr kumimoji="0" lang="en-US" altLang="en-US" sz="240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lacunaris</a:t>
            </a:r>
            <a:endPar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 dementia caused by strategic MU</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                                         - hypoperfusion dementia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Mixed dementia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Vascular mild cognitive decline</a:t>
            </a:r>
            <a:endParaRPr lang="sr-Cyrl-CS" altLang="en-US" sz="2400" kern="0" dirty="0">
              <a:latin typeface="Times New Roman" panose="02020603050405020304" pitchFamily="18" charset="0"/>
              <a:cs typeface="Times New Roman" panose="02020603050405020304" pitchFamily="18" charset="0"/>
            </a:endParaRPr>
          </a:p>
          <a:p>
            <a:pPr lvl="0">
              <a:lnSpc>
                <a:spcPct val="80000"/>
              </a:lnSpc>
              <a:buNone/>
            </a:pPr>
            <a:endParaRPr lang="en-US" altLang="en-US" sz="2400" kern="0" dirty="0">
              <a:latin typeface="Times New Roman" panose="02020603050405020304" pitchFamily="18" charset="0"/>
              <a:cs typeface="Times New Roman" panose="02020603050405020304" pitchFamily="18" charset="0"/>
            </a:endParaRPr>
          </a:p>
          <a:p>
            <a:pPr marL="342900" marR="0" lvl="0" indent="-342900" algn="l"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sr-Cyrl-CS" altLang="en-US" sz="24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49</a:t>
            </a:fld>
            <a:endParaRPr lang="en-US" dirty="0"/>
          </a:p>
        </p:txBody>
      </p:sp>
    </p:spTree>
    <p:extLst>
      <p:ext uri="{BB962C8B-B14F-4D97-AF65-F5344CB8AC3E}">
        <p14:creationId xmlns:p14="http://schemas.microsoft.com/office/powerpoint/2010/main" val="389336945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381000"/>
            <a:ext cx="7086601" cy="1143000"/>
          </a:xfrm>
        </p:spPr>
        <p:txBody>
          <a:bodyPr/>
          <a:lstStyle/>
          <a:p>
            <a:pPr eaLnBrk="1" hangingPunct="1">
              <a:defRPr/>
            </a:pPr>
            <a:r>
              <a:rPr lang="en-US" altLang="en-US" dirty="0">
                <a:solidFill>
                  <a:schemeClr val="accent5">
                    <a:lumMod val="10000"/>
                  </a:schemeClr>
                </a:solidFill>
                <a:latin typeface="Times New Roman" panose="02020603050405020304" pitchFamily="18" charset="0"/>
                <a:cs typeface="Times New Roman" panose="02020603050405020304" pitchFamily="18" charset="0"/>
              </a:rPr>
              <a:t>SHORT TERM MEMORY</a:t>
            </a:r>
          </a:p>
        </p:txBody>
      </p:sp>
      <p:sp>
        <p:nvSpPr>
          <p:cNvPr id="20483" name="Rectangle 3"/>
          <p:cNvSpPr>
            <a:spLocks noGrp="1" noChangeArrowheads="1"/>
          </p:cNvSpPr>
          <p:nvPr>
            <p:ph idx="1"/>
          </p:nvPr>
        </p:nvSpPr>
        <p:spPr>
          <a:xfrm>
            <a:off x="467267" y="2151351"/>
            <a:ext cx="8229600" cy="4533900"/>
          </a:xfrm>
        </p:spPr>
        <p:txBody>
          <a:bodyPr>
            <a:normAutofit/>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Retention and ability to recall specific information after a period of several minutes to several hours (3 words after 5 minutes)</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Medial temporal lobe (hippocampus)</a:t>
            </a:r>
            <a:endParaRPr lang="sr-Latn-CS" altLang="en-US" dirty="0">
              <a:solidFill>
                <a:schemeClr val="tx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294670831"/>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87447" y="1752600"/>
            <a:ext cx="8427954"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just"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sr-Cyrl-CS" altLang="en-US" sz="2400" b="1"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Multi-infarct dementia – when a certain amount of brain tissue is damaged above which cognitive impoverishment is manifested</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Anamnesis - data on multiple neurological deficits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Gradual progression</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Focal neurological deficit: hemiparesis, hemisensory syndrome, aphasia, hemianopsia</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CT, MR</a:t>
            </a:r>
            <a:r>
              <a:rPr kumimoji="0" lang="sr-Latn-R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I</a:t>
            </a: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 – multiple infarcts</a:t>
            </a:r>
            <a:r>
              <a:rPr kumimoji="0" lang="sr-Cyrl-C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                                                </a:t>
            </a:r>
            <a:endParaRPr kumimoji="0" lang="sr-Cyrl-CS" altLang="en-US" sz="2800" b="1"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5" name="Rectangle 2"/>
          <p:cNvSpPr>
            <a:spLocks noGrp="1" noChangeArrowheads="1"/>
          </p:cNvSpPr>
          <p:nvPr>
            <p:ph type="title"/>
          </p:nvPr>
        </p:nvSpPr>
        <p:spPr>
          <a:xfrm>
            <a:off x="228600" y="444910"/>
            <a:ext cx="8719457" cy="1143000"/>
          </a:xfrm>
        </p:spPr>
        <p:txBody>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VASCULAR DEMENTIA</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50</a:t>
            </a:fld>
            <a:endParaRPr lang="en-US" dirty="0"/>
          </a:p>
        </p:txBody>
      </p:sp>
    </p:spTree>
    <p:extLst>
      <p:ext uri="{BB962C8B-B14F-4D97-AF65-F5344CB8AC3E}">
        <p14:creationId xmlns:p14="http://schemas.microsoft.com/office/powerpoint/2010/main" val="449331440"/>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28600" y="1905000"/>
            <a:ext cx="865655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sr-Cyrl-C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400" kern="0" noProof="0" dirty="0">
                <a:latin typeface="Times" panose="02020603050405020304" pitchFamily="18" charset="0"/>
                <a:cs typeface="Times" panose="02020603050405020304" pitchFamily="18" charset="0"/>
              </a:rPr>
              <a:t>Subcortical dementia – status </a:t>
            </a:r>
            <a:r>
              <a:rPr lang="en-US" altLang="en-US" sz="2400" kern="0" noProof="0" dirty="0" err="1">
                <a:latin typeface="Times" panose="02020603050405020304" pitchFamily="18" charset="0"/>
                <a:cs typeface="Times" panose="02020603050405020304" pitchFamily="18" charset="0"/>
              </a:rPr>
              <a:t>lacunaris</a:t>
            </a:r>
            <a:r>
              <a:rPr lang="en-US" altLang="en-US" sz="2400" kern="0" noProof="0" dirty="0">
                <a:latin typeface="Times" panose="02020603050405020304" pitchFamily="18" charset="0"/>
                <a:cs typeface="Times" panose="02020603050405020304" pitchFamily="18" charset="0"/>
              </a:rPr>
              <a:t>, white matter lesions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400" kern="0" noProof="0" dirty="0">
                <a:latin typeface="Times" panose="02020603050405020304" pitchFamily="18" charset="0"/>
                <a:cs typeface="Times" panose="02020603050405020304" pitchFamily="18" charset="0"/>
              </a:rPr>
              <a:t>Chronic ischemia due to occlusive disease of small, penetrating arteries and arterioles (small vessel disease)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400" kern="0" noProof="0" dirty="0">
                <a:latin typeface="Times" panose="02020603050405020304" pitchFamily="18" charset="0"/>
                <a:cs typeface="Times" panose="02020603050405020304" pitchFamily="18" charset="0"/>
              </a:rPr>
              <a:t>Dementia begins insidiously and has a slow progression</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400" kern="0" noProof="0" dirty="0">
                <a:latin typeface="Times" panose="02020603050405020304" pitchFamily="18" charset="0"/>
                <a:cs typeface="Times" panose="02020603050405020304" pitchFamily="18" charset="0"/>
              </a:rPr>
              <a:t>Gait disorder (small steps), extrapyramidal signs, depression, emotional incontinence, attention deficit disorder, mild memory impairment, later urinary incontinence and dysarthria</a:t>
            </a:r>
            <a:r>
              <a:rPr kumimoji="0" lang="sr-Cyrl-CS" altLang="en-US" sz="2400" i="0" u="none" strike="noStrike" kern="0" cap="none" spc="0" normalizeH="0" baseline="0" noProof="0" dirty="0">
                <a:ln>
                  <a:noFill/>
                </a:ln>
                <a:effectLst/>
                <a:uLnTx/>
                <a:uFillTx/>
                <a:latin typeface="Times" panose="02020603050405020304" pitchFamily="18" charset="0"/>
                <a:cs typeface="Times" panose="02020603050405020304" pitchFamily="18" charset="0"/>
              </a:rPr>
              <a:t>                                      </a:t>
            </a:r>
            <a:endParaRPr kumimoji="0" lang="sr-Cyrl-C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4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a:p>
            <a:pPr marL="342900" marR="0" lvl="0" indent="-342900" algn="l" defTabSz="914400" rtl="0" eaLnBrk="1" fontAlgn="base" latinLnBrk="0" hangingPunct="1">
              <a:lnSpc>
                <a:spcPct val="80000"/>
              </a:lnSpc>
              <a:spcBef>
                <a:spcPct val="20000"/>
              </a:spcBef>
              <a:spcAft>
                <a:spcPct val="0"/>
              </a:spcAft>
              <a:buClrTx/>
              <a:buSzTx/>
              <a:buFontTx/>
              <a:buNone/>
              <a:tabLst/>
              <a:defRPr/>
            </a:pPr>
            <a:endParaRPr kumimoji="0" lang="sr-Cyrl-CS" altLang="en-US" sz="24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a:p>
            <a:pPr marL="342900" marR="0" lvl="0" indent="-342900" algn="l" defTabSz="914400" rtl="0" eaLnBrk="1" fontAlgn="base" latinLnBrk="0" hangingPunct="1">
              <a:lnSpc>
                <a:spcPct val="80000"/>
              </a:lnSpc>
              <a:spcBef>
                <a:spcPct val="20000"/>
              </a:spcBef>
              <a:spcAft>
                <a:spcPct val="0"/>
              </a:spcAft>
              <a:buClrTx/>
              <a:buSzTx/>
              <a:buFontTx/>
              <a:buNone/>
              <a:tabLst/>
              <a:defRPr/>
            </a:pPr>
            <a:endParaRPr kumimoji="0" lang="en-US" altLang="en-US" sz="24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a:p>
            <a:pPr marL="342900" marR="0" lvl="0" indent="-342900" algn="l"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sr-Cyrl-C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5" name="Rectangle 2"/>
          <p:cNvSpPr>
            <a:spLocks noGrp="1" noChangeArrowheads="1"/>
          </p:cNvSpPr>
          <p:nvPr>
            <p:ph type="title"/>
          </p:nvPr>
        </p:nvSpPr>
        <p:spPr>
          <a:xfrm>
            <a:off x="228600" y="444910"/>
            <a:ext cx="8719457" cy="1143000"/>
          </a:xfrm>
        </p:spPr>
        <p:txBody>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VASCULAR DEMENTIA</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51</a:t>
            </a:fld>
            <a:endParaRPr lang="en-US" dirty="0"/>
          </a:p>
        </p:txBody>
      </p:sp>
    </p:spTree>
    <p:extLst>
      <p:ext uri="{BB962C8B-B14F-4D97-AF65-F5344CB8AC3E}">
        <p14:creationId xmlns:p14="http://schemas.microsoft.com/office/powerpoint/2010/main" val="1334265284"/>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52400" y="1600200"/>
            <a:ext cx="865655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lang="sr-Latn-RS" altLang="en-US" sz="2400" b="1" dirty="0">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Therapy:</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Prevention of new vascular events (antiplatelet and AK therapy)</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Treatment of risk factors for cerebrovascular disease (HT, heart disease, DM, hyperlipidemia)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b="0" i="0" u="none" strike="noStrike" kern="0" cap="none" spc="0" normalizeH="0" baseline="0" noProof="0" dirty="0">
                <a:ln>
                  <a:noFill/>
                </a:ln>
                <a:effectLst/>
                <a:uLnTx/>
                <a:uFillTx/>
                <a:latin typeface="Times" panose="02020603050405020304" pitchFamily="18" charset="0"/>
                <a:cs typeface="Times" panose="02020603050405020304" pitchFamily="18" charset="0"/>
              </a:rPr>
              <a:t>Cholinesterase inhibitors and glutamate antagonists</a:t>
            </a:r>
          </a:p>
          <a:p>
            <a:pPr marL="342900" marR="0" lvl="0" indent="-342900" algn="l" defTabSz="914400" rtl="0" eaLnBrk="1" fontAlgn="base" latinLnBrk="0" hangingPunct="1">
              <a:lnSpc>
                <a:spcPct val="90000"/>
              </a:lnSpc>
              <a:spcBef>
                <a:spcPct val="20000"/>
              </a:spcBef>
              <a:spcAft>
                <a:spcPct val="0"/>
              </a:spcAft>
              <a:buClr>
                <a:srgbClr val="9999FF"/>
              </a:buClr>
              <a:buSzTx/>
              <a:buFontTx/>
              <a:buBlip>
                <a:blip r:embed="rId2"/>
              </a:buBlip>
              <a:tabLst/>
              <a:defRPr/>
            </a:pPr>
            <a:endParaRPr kumimoji="0" lang="sr-Cyrl-CS" altLang="en-US" sz="2400" b="1"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b="1"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5" name="Rectangle 2"/>
          <p:cNvSpPr>
            <a:spLocks noGrp="1" noChangeArrowheads="1"/>
          </p:cNvSpPr>
          <p:nvPr>
            <p:ph type="title"/>
          </p:nvPr>
        </p:nvSpPr>
        <p:spPr>
          <a:xfrm>
            <a:off x="228600" y="444910"/>
            <a:ext cx="8719457" cy="1143000"/>
          </a:xfrm>
        </p:spPr>
        <p:txBody>
          <a:bodyPr/>
          <a:lstStyle/>
          <a:p>
            <a:pPr eaLnBrk="1" hangingPunct="1">
              <a:defRPr/>
            </a:pPr>
            <a:r>
              <a:rPr lang="en-US" altLang="en-US" sz="4200" kern="0" dirty="0">
                <a:solidFill>
                  <a:schemeClr val="accent5">
                    <a:lumMod val="10000"/>
                  </a:schemeClr>
                </a:solidFill>
                <a:effectLst/>
                <a:latin typeface="Times New Roman" panose="02020603050405020304" pitchFamily="18" charset="0"/>
                <a:cs typeface="Times New Roman" panose="02020603050405020304" pitchFamily="18" charset="0"/>
              </a:rPr>
              <a:t>VASCULAR DEMENTIA</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52</a:t>
            </a:fld>
            <a:endParaRPr lang="en-US" dirty="0"/>
          </a:p>
        </p:txBody>
      </p:sp>
    </p:spTree>
    <p:extLst>
      <p:ext uri="{BB962C8B-B14F-4D97-AF65-F5344CB8AC3E}">
        <p14:creationId xmlns:p14="http://schemas.microsoft.com/office/powerpoint/2010/main" val="992754973"/>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381000"/>
            <a:ext cx="8719457" cy="1143000"/>
          </a:xfrm>
        </p:spPr>
        <p:txBody>
          <a:bodyPr/>
          <a:lstStyle/>
          <a:p>
            <a:pPr eaLnBrk="1" hangingPunct="1">
              <a:defRPr/>
            </a:pPr>
            <a:r>
              <a:rPr lang="en-US" altLang="en-US" sz="4200" kern="0" dirty="0">
                <a:solidFill>
                  <a:schemeClr val="accent5">
                    <a:lumMod val="10000"/>
                  </a:schemeClr>
                </a:solidFill>
                <a:effectLst/>
                <a:latin typeface="Times" panose="02020603050405020304" pitchFamily="18" charset="0"/>
                <a:cs typeface="Times" panose="02020603050405020304" pitchFamily="18" charset="0"/>
              </a:rPr>
              <a:t>INFECTIOUS DEMENTIA</a:t>
            </a: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4" name="Rectangle 3"/>
          <p:cNvSpPr txBox="1">
            <a:spLocks noChangeArrowheads="1"/>
          </p:cNvSpPr>
          <p:nvPr/>
        </p:nvSpPr>
        <p:spPr bwMode="auto">
          <a:xfrm>
            <a:off x="457200" y="1600200"/>
            <a:ext cx="8161254"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90000"/>
              </a:lnSpc>
              <a:buClr>
                <a:srgbClr val="9999FF"/>
              </a:buClr>
              <a:buNone/>
            </a:pPr>
            <a:endParaRPr lang="sr-Cyrl-CS" altLang="en-US" sz="2800" dirty="0">
              <a:solidFill>
                <a:schemeClr val="tx1">
                  <a:lumMod val="95000"/>
                  <a:lumOff val="5000"/>
                </a:schemeClr>
              </a:solidFill>
              <a:latin typeface="Times" panose="02020603050405020304" pitchFamily="18" charset="0"/>
              <a:cs typeface="Times" panose="02020603050405020304" pitchFamily="18" charset="0"/>
            </a:endParaRPr>
          </a:p>
          <a:p>
            <a:pPr marL="0" lvl="0" indent="0">
              <a:lnSpc>
                <a:spcPct val="90000"/>
              </a:lnSpc>
              <a:buClr>
                <a:srgbClr val="9999FF"/>
              </a:buClr>
              <a:buNone/>
            </a:pPr>
            <a:r>
              <a:rPr lang="en-US" altLang="en-US" sz="2800" dirty="0" err="1">
                <a:solidFill>
                  <a:schemeClr val="tx1">
                    <a:lumMod val="95000"/>
                    <a:lumOff val="5000"/>
                  </a:schemeClr>
                </a:solidFill>
                <a:latin typeface="Times" panose="02020603050405020304" pitchFamily="18" charset="0"/>
                <a:cs typeface="Times" panose="02020603050405020304" pitchFamily="18" charset="0"/>
              </a:rPr>
              <a:t>Neurolues</a:t>
            </a:r>
            <a:endParaRPr lang="en-US" altLang="en-US" sz="2800" dirty="0">
              <a:solidFill>
                <a:schemeClr val="tx1">
                  <a:lumMod val="95000"/>
                  <a:lumOff val="5000"/>
                </a:schemeClr>
              </a:solidFill>
              <a:latin typeface="Times" panose="02020603050405020304" pitchFamily="18" charset="0"/>
              <a:cs typeface="Times" panose="02020603050405020304" pitchFamily="18" charset="0"/>
            </a:endParaRPr>
          </a:p>
          <a:p>
            <a:pPr marL="0" lvl="0" indent="0">
              <a:lnSpc>
                <a:spcPct val="90000"/>
              </a:lnSpc>
              <a:buClr>
                <a:srgbClr val="9999FF"/>
              </a:buClr>
              <a:buNone/>
            </a:pPr>
            <a:endParaRPr lang="en-US" altLang="en-US" sz="2800" dirty="0">
              <a:solidFill>
                <a:schemeClr val="tx1">
                  <a:lumMod val="95000"/>
                  <a:lumOff val="5000"/>
                </a:schemeClr>
              </a:solidFill>
              <a:latin typeface="Times" panose="02020603050405020304" pitchFamily="18" charset="0"/>
              <a:cs typeface="Times" panose="02020603050405020304" pitchFamily="18" charset="0"/>
            </a:endParaRPr>
          </a:p>
          <a:p>
            <a:pPr marL="0" lvl="0" indent="0">
              <a:lnSpc>
                <a:spcPct val="90000"/>
              </a:lnSpc>
              <a:buClr>
                <a:srgbClr val="9999FF"/>
              </a:buClr>
              <a:buNone/>
            </a:pPr>
            <a:r>
              <a:rPr lang="en-US" altLang="en-US" sz="2800" dirty="0">
                <a:solidFill>
                  <a:schemeClr val="tx1">
                    <a:lumMod val="95000"/>
                    <a:lumOff val="5000"/>
                  </a:schemeClr>
                </a:solidFill>
                <a:latin typeface="Times" panose="02020603050405020304" pitchFamily="18" charset="0"/>
                <a:cs typeface="Times" panose="02020603050405020304" pitchFamily="18" charset="0"/>
              </a:rPr>
              <a:t>AIDS dementia complex</a:t>
            </a:r>
          </a:p>
          <a:p>
            <a:pPr marL="0" lvl="0" indent="0">
              <a:lnSpc>
                <a:spcPct val="90000"/>
              </a:lnSpc>
              <a:buClr>
                <a:srgbClr val="9999FF"/>
              </a:buClr>
              <a:buNone/>
            </a:pPr>
            <a:endParaRPr lang="en-US" altLang="en-US" sz="2800" dirty="0">
              <a:solidFill>
                <a:schemeClr val="tx1">
                  <a:lumMod val="95000"/>
                  <a:lumOff val="5000"/>
                </a:schemeClr>
              </a:solidFill>
              <a:latin typeface="Times" panose="02020603050405020304" pitchFamily="18" charset="0"/>
              <a:cs typeface="Times" panose="02020603050405020304" pitchFamily="18" charset="0"/>
            </a:endParaRPr>
          </a:p>
          <a:p>
            <a:pPr marL="0" lvl="0" indent="0">
              <a:lnSpc>
                <a:spcPct val="90000"/>
              </a:lnSpc>
              <a:buClr>
                <a:srgbClr val="9999FF"/>
              </a:buClr>
              <a:buNone/>
            </a:pPr>
            <a:r>
              <a:rPr lang="en-US" sz="2800" b="0" i="0" dirty="0">
                <a:solidFill>
                  <a:srgbClr val="FF0000"/>
                </a:solidFill>
                <a:effectLst/>
                <a:latin typeface="Times New Roman" panose="02020603050405020304" pitchFamily="18" charset="0"/>
                <a:cs typeface="Times New Roman" panose="02020603050405020304" pitchFamily="18" charset="0"/>
              </a:rPr>
              <a:t>Creutzfeldt-Jakob</a:t>
            </a:r>
            <a:r>
              <a:rPr lang="sr-Latn-RS" sz="2800" b="0" i="0" dirty="0">
                <a:solidFill>
                  <a:srgbClr val="FF0000"/>
                </a:solidFill>
                <a:effectLst/>
                <a:latin typeface="Times New Roman" panose="02020603050405020304" pitchFamily="18" charset="0"/>
                <a:cs typeface="Times New Roman" panose="02020603050405020304" pitchFamily="18" charset="0"/>
              </a:rPr>
              <a:t> disease (CJD)</a:t>
            </a:r>
          </a:p>
          <a:p>
            <a:pPr marL="0" lvl="0" indent="0">
              <a:lnSpc>
                <a:spcPct val="90000"/>
              </a:lnSpc>
              <a:buClr>
                <a:srgbClr val="9999FF"/>
              </a:buClr>
              <a:buNone/>
            </a:pPr>
            <a:endParaRPr lang="en-US" altLang="en-US" sz="2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lvl="0" indent="0">
              <a:lnSpc>
                <a:spcPct val="90000"/>
              </a:lnSpc>
              <a:buClr>
                <a:srgbClr val="9999FF"/>
              </a:buClr>
              <a:buNone/>
            </a:pPr>
            <a:r>
              <a:rPr lang="en-US" altLang="en-US" sz="2800" dirty="0">
                <a:solidFill>
                  <a:schemeClr val="tx1">
                    <a:lumMod val="95000"/>
                    <a:lumOff val="5000"/>
                  </a:schemeClr>
                </a:solidFill>
                <a:latin typeface="Times New Roman" panose="02020603050405020304" pitchFamily="18" charset="0"/>
                <a:cs typeface="Times New Roman" panose="02020603050405020304" pitchFamily="18" charset="0"/>
              </a:rPr>
              <a:t>Progressive multifocal </a:t>
            </a:r>
            <a:r>
              <a:rPr lang="en-US" altLang="en-US" sz="2800" dirty="0">
                <a:solidFill>
                  <a:schemeClr val="tx1">
                    <a:lumMod val="95000"/>
                    <a:lumOff val="5000"/>
                  </a:schemeClr>
                </a:solidFill>
                <a:latin typeface="Times" panose="02020603050405020304" pitchFamily="18" charset="0"/>
                <a:cs typeface="Times" panose="02020603050405020304" pitchFamily="18" charset="0"/>
              </a:rPr>
              <a:t>leukoencephalopathy</a:t>
            </a:r>
            <a:endParaRPr lang="sr-Cyrl-CS" altLang="en-US" sz="2800" kern="0" dirty="0">
              <a:solidFill>
                <a:schemeClr val="tx1">
                  <a:lumMod val="95000"/>
                  <a:lumOff val="5000"/>
                </a:schemeClr>
              </a:solidFill>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53</a:t>
            </a:fld>
            <a:endParaRPr lang="en-US" dirty="0"/>
          </a:p>
        </p:txBody>
      </p:sp>
    </p:spTree>
    <p:extLst>
      <p:ext uri="{BB962C8B-B14F-4D97-AF65-F5344CB8AC3E}">
        <p14:creationId xmlns:p14="http://schemas.microsoft.com/office/powerpoint/2010/main" val="521853713"/>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15565" y="344691"/>
            <a:ext cx="8719457" cy="1026909"/>
          </a:xfrm>
        </p:spPr>
        <p:txBody>
          <a:bodyPr>
            <a:normAutofit fontScale="90000"/>
          </a:bodyPr>
          <a:lstStyle/>
          <a:p>
            <a:pPr marL="342900" indent="-342900">
              <a:lnSpc>
                <a:spcPct val="90000"/>
              </a:lnSpc>
              <a:spcBef>
                <a:spcPct val="20000"/>
              </a:spcBef>
              <a:defRPr/>
            </a:pPr>
            <a:r>
              <a:rPr lang="en-US" sz="3600" b="0" i="0" dirty="0">
                <a:solidFill>
                  <a:schemeClr val="tx1">
                    <a:lumMod val="95000"/>
                    <a:lumOff val="5000"/>
                  </a:schemeClr>
                </a:solidFill>
                <a:effectLst/>
                <a:latin typeface="Times New Roman" panose="02020603050405020304" pitchFamily="18" charset="0"/>
                <a:cs typeface="Times New Roman" panose="02020603050405020304" pitchFamily="18" charset="0"/>
              </a:rPr>
              <a:t>Creutzfeldt-Jakob</a:t>
            </a:r>
            <a:r>
              <a:rPr lang="sr-Latn-RS" sz="3600" b="0" i="0" dirty="0">
                <a:solidFill>
                  <a:schemeClr val="tx1">
                    <a:lumMod val="95000"/>
                    <a:lumOff val="5000"/>
                  </a:schemeClr>
                </a:solidFill>
                <a:effectLst/>
                <a:latin typeface="Times New Roman" panose="02020603050405020304" pitchFamily="18" charset="0"/>
                <a:cs typeface="Times New Roman" panose="02020603050405020304" pitchFamily="18" charset="0"/>
              </a:rPr>
              <a:t> disease (CJD)</a:t>
            </a:r>
            <a:br>
              <a:rPr lang="sr-Cyrl-CS" altLang="en-US" sz="2800" kern="0" dirty="0">
                <a:solidFill>
                  <a:srgbClr val="FFFFFF"/>
                </a:solidFill>
                <a:effectLst/>
                <a:latin typeface="Times" panose="02020603050405020304" pitchFamily="18" charset="0"/>
                <a:ea typeface="+mn-ea"/>
                <a:cs typeface="Times" panose="02020603050405020304" pitchFamily="18" charset="0"/>
              </a:rPr>
            </a:b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4" name="Rectangle 3"/>
          <p:cNvSpPr txBox="1">
            <a:spLocks noChangeArrowheads="1"/>
          </p:cNvSpPr>
          <p:nvPr/>
        </p:nvSpPr>
        <p:spPr bwMode="auto">
          <a:xfrm>
            <a:off x="228600" y="1600200"/>
            <a:ext cx="8656555"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rPr>
              <a:t>Prion disease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rPr>
              <a:t>Spongiform encephalopathy</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rPr>
              <a:t>Transmissible pathogen - proteinaceous, infectious particle - prion</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rPr>
              <a:t>Prion protein - a modified form of a normal brain protein - the main component of an infectious agent</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rPr>
              <a:t>The gene on chromosome 20 codes for the prion protein (</a:t>
            </a:r>
            <a:r>
              <a:rPr kumimoji="0" lang="en-US" altLang="en-US" sz="2600" i="0" u="none" strike="noStrike" kern="1200" cap="none" spc="0" normalizeH="0" baseline="0" noProof="0" dirty="0" err="1">
                <a:ln>
                  <a:noFill/>
                </a:ln>
                <a:effectLst/>
                <a:uLnTx/>
                <a:uFillTx/>
                <a:latin typeface="Times" panose="02020603050405020304" pitchFamily="18" charset="0"/>
                <a:cs typeface="Times" panose="02020603050405020304" pitchFamily="18" charset="0"/>
              </a:rPr>
              <a:t>PrP</a:t>
            </a:r>
            <a:r>
              <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rPr>
              <a:t>).</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1200" cap="none" spc="0" normalizeH="0" baseline="0" noProof="0" dirty="0">
                <a:ln>
                  <a:noFill/>
                </a:ln>
                <a:effectLst/>
                <a:uLnTx/>
                <a:uFillTx/>
                <a:latin typeface="Times" panose="02020603050405020304" pitchFamily="18" charset="0"/>
                <a:cs typeface="Times" panose="02020603050405020304" pitchFamily="18" charset="0"/>
              </a:rPr>
              <a:t>Clinically – rapidly progressive dementia</a:t>
            </a:r>
            <a:endParaRPr kumimoji="0" lang="sr-Cyrl-CS" altLang="en-US" sz="26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54</a:t>
            </a:fld>
            <a:endParaRPr lang="en-US" dirty="0"/>
          </a:p>
        </p:txBody>
      </p:sp>
    </p:spTree>
    <p:extLst>
      <p:ext uri="{BB962C8B-B14F-4D97-AF65-F5344CB8AC3E}">
        <p14:creationId xmlns:p14="http://schemas.microsoft.com/office/powerpoint/2010/main" val="3668377765"/>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52400" y="1905000"/>
            <a:ext cx="8656555" cy="4576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Conversion of the normal cellular prion protein (</a:t>
            </a:r>
            <a:r>
              <a:rPr kumimoji="0" lang="en-US" altLang="en-US" sz="2400" i="0" u="none" strike="noStrike" kern="1200" cap="none" spc="0" normalizeH="0" baseline="0" noProof="0" dirty="0" err="1">
                <a:ln>
                  <a:noFill/>
                </a:ln>
                <a:effectLst/>
                <a:uLnTx/>
                <a:uFillTx/>
                <a:latin typeface="Times" panose="02020603050405020304" pitchFamily="18" charset="0"/>
                <a:cs typeface="Times" panose="02020603050405020304" pitchFamily="18" charset="0"/>
              </a:rPr>
              <a:t>PrPc</a:t>
            </a: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 to the abnormal isoform </a:t>
            </a:r>
            <a:r>
              <a:rPr kumimoji="0" lang="en-US" altLang="en-US" sz="2400" i="0" u="none" strike="noStrike" kern="1200" cap="none" spc="0" normalizeH="0" baseline="0" noProof="0" dirty="0" err="1">
                <a:ln>
                  <a:noFill/>
                </a:ln>
                <a:effectLst/>
                <a:uLnTx/>
                <a:uFillTx/>
                <a:latin typeface="Times" panose="02020603050405020304" pitchFamily="18" charset="0"/>
                <a:cs typeface="Times" panose="02020603050405020304" pitchFamily="18" charset="0"/>
              </a:rPr>
              <a:t>PrPSc</a:t>
            </a:r>
            <a:endPar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The spatial configuration changes and </a:t>
            </a:r>
            <a:r>
              <a:rPr kumimoji="0" lang="en-US" altLang="en-US" sz="2400" i="0" u="none" strike="noStrike" kern="1200" cap="none" spc="0" normalizeH="0" baseline="0" noProof="0" dirty="0" err="1">
                <a:ln>
                  <a:noFill/>
                </a:ln>
                <a:effectLst/>
                <a:uLnTx/>
                <a:uFillTx/>
                <a:latin typeface="Times" panose="02020603050405020304" pitchFamily="18" charset="0"/>
                <a:cs typeface="Times" panose="02020603050405020304" pitchFamily="18" charset="0"/>
              </a:rPr>
              <a:t>PrPSc</a:t>
            </a: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 occupies an insoluble </a:t>
            </a:r>
            <a:r>
              <a:rPr kumimoji="0" lang="el-GR"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β-</a:t>
            </a: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pleated sheet structure - protein polymerization into amyloid fibrils</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Abnormal </a:t>
            </a:r>
            <a:r>
              <a:rPr kumimoji="0" lang="en-US" altLang="en-US" sz="2400" i="0" u="none" strike="noStrike" kern="1200" cap="none" spc="0" normalizeH="0" baseline="0" noProof="0" dirty="0" err="1">
                <a:ln>
                  <a:noFill/>
                </a:ln>
                <a:effectLst/>
                <a:uLnTx/>
                <a:uFillTx/>
                <a:latin typeface="Times" panose="02020603050405020304" pitchFamily="18" charset="0"/>
                <a:cs typeface="Times" panose="02020603050405020304" pitchFamily="18" charset="0"/>
              </a:rPr>
              <a:t>PrPSc</a:t>
            </a: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 (either spontaneous or due to mutation) uses the host's normal membrane prion protein for its own replication - accelerating the process exponentially</a:t>
            </a:r>
          </a:p>
          <a:p>
            <a:pPr marL="0" marR="0" lvl="0" indent="0" algn="just"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Increasing the structure of the </a:t>
            </a:r>
            <a:r>
              <a:rPr kumimoji="0" lang="el-GR"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β-</a:t>
            </a: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pleated plate reduces the degradation of this protein - aggregates - neuronal vacuolization - degeneration - neuronal death - astrocyte proliferation</a:t>
            </a:r>
            <a:endParaRPr kumimoji="0" lang="sr-Cyrl-C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5" name="Rectangle 2"/>
          <p:cNvSpPr>
            <a:spLocks noGrp="1" noChangeArrowheads="1"/>
          </p:cNvSpPr>
          <p:nvPr>
            <p:ph type="title"/>
          </p:nvPr>
        </p:nvSpPr>
        <p:spPr>
          <a:xfrm>
            <a:off x="115565" y="344691"/>
            <a:ext cx="8719457" cy="1143000"/>
          </a:xfrm>
        </p:spPr>
        <p:txBody>
          <a:bodyPr>
            <a:normAutofit/>
          </a:bodyPr>
          <a:lstStyle/>
          <a:p>
            <a:pPr marL="342900" indent="-342900">
              <a:lnSpc>
                <a:spcPct val="90000"/>
              </a:lnSpc>
              <a:spcBef>
                <a:spcPct val="20000"/>
              </a:spcBef>
              <a:defRPr/>
            </a:pPr>
            <a:r>
              <a:rPr lang="en-U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Creutzfeldt-Jakob</a:t>
            </a:r>
            <a:r>
              <a:rPr lang="sr-Latn-R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 disease (CJD)</a:t>
            </a: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55</a:t>
            </a:fld>
            <a:endParaRPr lang="en-US" dirty="0"/>
          </a:p>
        </p:txBody>
      </p:sp>
    </p:spTree>
    <p:extLst>
      <p:ext uri="{BB962C8B-B14F-4D97-AF65-F5344CB8AC3E}">
        <p14:creationId xmlns:p14="http://schemas.microsoft.com/office/powerpoint/2010/main" val="95140760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43722" y="1644777"/>
            <a:ext cx="8656555"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Latn-R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Fatal, transmissible disease of the CNS with rapidly progressive development of dementia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Degenerative process affects: cerebral cortex, basal ganglia, cerebellum, brain stem, spinal cord</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The infectious agent is present in: tissue of the brain and spinal cord, cerebrospinal fluid, eye, lungs, liver, spleen, lymph nodes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Occurs: sporadically (prion mutation on chromosome 20)</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                  familial (gene aberrations in </a:t>
            </a:r>
            <a:r>
              <a:rPr kumimoji="0" lang="en-US" altLang="en-US" sz="2400" i="0" u="none" strike="noStrike" kern="1200" cap="none" spc="0" normalizeH="0" baseline="0" noProof="0" dirty="0" err="1">
                <a:ln>
                  <a:noFill/>
                </a:ln>
                <a:effectLst/>
                <a:uLnTx/>
                <a:uFillTx/>
                <a:latin typeface="Times" panose="02020603050405020304" pitchFamily="18" charset="0"/>
                <a:cs typeface="Times" panose="02020603050405020304" pitchFamily="18" charset="0"/>
              </a:rPr>
              <a:t>PrPc</a:t>
            </a: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 coding regions)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400" i="0" u="none" strike="noStrike" kern="1200" cap="none" spc="0" normalizeH="0" baseline="0" noProof="0" dirty="0">
                <a:ln>
                  <a:noFill/>
                </a:ln>
                <a:effectLst/>
                <a:uLnTx/>
                <a:uFillTx/>
                <a:latin typeface="Times" panose="02020603050405020304" pitchFamily="18" charset="0"/>
                <a:cs typeface="Times" panose="02020603050405020304" pitchFamily="18" charset="0"/>
              </a:rPr>
              <a:t>                  iatrogenic</a:t>
            </a:r>
            <a:endParaRPr kumimoji="0" lang="sr-Cyrl-C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5" name="Rectangle 2"/>
          <p:cNvSpPr>
            <a:spLocks noGrp="1" noChangeArrowheads="1"/>
          </p:cNvSpPr>
          <p:nvPr>
            <p:ph type="title"/>
          </p:nvPr>
        </p:nvSpPr>
        <p:spPr>
          <a:xfrm>
            <a:off x="115565" y="457200"/>
            <a:ext cx="8719457" cy="958645"/>
          </a:xfrm>
        </p:spPr>
        <p:txBody>
          <a:bodyPr>
            <a:normAutofit/>
          </a:bodyPr>
          <a:lstStyle/>
          <a:p>
            <a:pPr marL="342900" indent="-342900">
              <a:lnSpc>
                <a:spcPct val="90000"/>
              </a:lnSpc>
              <a:spcBef>
                <a:spcPct val="20000"/>
              </a:spcBef>
              <a:defRPr/>
            </a:pPr>
            <a:r>
              <a:rPr lang="en-U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Creutzfeldt-Jakob</a:t>
            </a:r>
            <a:r>
              <a:rPr lang="sr-Latn-R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 disease (CJD)</a:t>
            </a: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56</a:t>
            </a:fld>
            <a:endParaRPr lang="en-US" dirty="0"/>
          </a:p>
        </p:txBody>
      </p:sp>
    </p:spTree>
    <p:extLst>
      <p:ext uri="{BB962C8B-B14F-4D97-AF65-F5344CB8AC3E}">
        <p14:creationId xmlns:p14="http://schemas.microsoft.com/office/powerpoint/2010/main" val="2097927378"/>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28600" y="1905000"/>
            <a:ext cx="8656555"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Latn-R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lang="sr-Latn-RS" altLang="en-US" sz="2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Dementia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Motor disorder: pyramidal, extrapyramidal, speech disorder, gait disorder</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Myoclonisms</a:t>
            </a:r>
            <a:endPar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Coma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Death</a:t>
            </a:r>
            <a:endParaRPr kumimoji="0" lang="sr-Cyrl-CS" altLang="en-US" sz="2800" i="0" u="none" strike="noStrike" kern="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5" name="Rectangle 2"/>
          <p:cNvSpPr>
            <a:spLocks noGrp="1" noChangeArrowheads="1"/>
          </p:cNvSpPr>
          <p:nvPr>
            <p:ph type="title"/>
          </p:nvPr>
        </p:nvSpPr>
        <p:spPr>
          <a:xfrm>
            <a:off x="115565" y="457200"/>
            <a:ext cx="8719457" cy="958645"/>
          </a:xfrm>
        </p:spPr>
        <p:txBody>
          <a:bodyPr>
            <a:normAutofit/>
          </a:bodyPr>
          <a:lstStyle/>
          <a:p>
            <a:pPr marL="342900" indent="-342900">
              <a:lnSpc>
                <a:spcPct val="90000"/>
              </a:lnSpc>
              <a:spcBef>
                <a:spcPct val="20000"/>
              </a:spcBef>
              <a:defRPr/>
            </a:pPr>
            <a:r>
              <a:rPr lang="en-U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Creutzfeldt-Jakob</a:t>
            </a:r>
            <a:r>
              <a:rPr lang="sr-Latn-R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 disease (CJD)</a:t>
            </a: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57</a:t>
            </a:fld>
            <a:endParaRPr lang="en-US" dirty="0"/>
          </a:p>
        </p:txBody>
      </p:sp>
    </p:spTree>
    <p:extLst>
      <p:ext uri="{BB962C8B-B14F-4D97-AF65-F5344CB8AC3E}">
        <p14:creationId xmlns:p14="http://schemas.microsoft.com/office/powerpoint/2010/main" val="2272206811"/>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039" y="1752600"/>
            <a:ext cx="8656555"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rPr>
              <a:t>Clinical picture: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rPr>
              <a:t>Behavioral changes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rPr>
              <a:t>Epileptic seizures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rPr>
              <a:t>Focal neurological signs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rPr>
              <a:t>Dementia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rPr>
              <a:t>Myoclonus (to sound, light and touch - "Startle" myoclonus)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sr-Latn-R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rPr>
              <a:t>Ataxia, dysarthria, visual disturbance</a:t>
            </a:r>
            <a:endParaRPr kumimoji="0" lang="sr-Cyrl-CS" altLang="en-US" sz="28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5" name="Rectangle 2"/>
          <p:cNvSpPr>
            <a:spLocks noGrp="1" noChangeArrowheads="1"/>
          </p:cNvSpPr>
          <p:nvPr>
            <p:ph type="title"/>
          </p:nvPr>
        </p:nvSpPr>
        <p:spPr>
          <a:xfrm>
            <a:off x="243137" y="304800"/>
            <a:ext cx="8719457" cy="1143000"/>
          </a:xfrm>
        </p:spPr>
        <p:txBody>
          <a:bodyPr>
            <a:normAutofit fontScale="90000"/>
          </a:bodyPr>
          <a:lstStyle/>
          <a:p>
            <a:pPr marL="342900" indent="-342900">
              <a:lnSpc>
                <a:spcPct val="90000"/>
              </a:lnSpc>
              <a:spcBef>
                <a:spcPct val="20000"/>
              </a:spcBef>
              <a:defRPr/>
            </a:pPr>
            <a:r>
              <a:rPr lang="en-US" sz="4400" b="0" i="0" dirty="0">
                <a:solidFill>
                  <a:schemeClr val="tx1">
                    <a:lumMod val="95000"/>
                    <a:lumOff val="5000"/>
                  </a:schemeClr>
                </a:solidFill>
                <a:effectLst/>
                <a:latin typeface="Times New Roman" panose="02020603050405020304" pitchFamily="18" charset="0"/>
                <a:cs typeface="Times New Roman" panose="02020603050405020304" pitchFamily="18" charset="0"/>
              </a:rPr>
              <a:t>Creutzfeldt-Jakob</a:t>
            </a:r>
            <a:r>
              <a:rPr lang="sr-Latn-RS" sz="4400" b="0" i="0" dirty="0">
                <a:solidFill>
                  <a:schemeClr val="tx1">
                    <a:lumMod val="95000"/>
                    <a:lumOff val="5000"/>
                  </a:schemeClr>
                </a:solidFill>
                <a:effectLst/>
                <a:latin typeface="Times New Roman" panose="02020603050405020304" pitchFamily="18" charset="0"/>
                <a:cs typeface="Times New Roman" panose="02020603050405020304" pitchFamily="18" charset="0"/>
              </a:rPr>
              <a:t> disease (CJD)</a:t>
            </a: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58</a:t>
            </a:fld>
            <a:endParaRPr lang="en-US" dirty="0"/>
          </a:p>
        </p:txBody>
      </p:sp>
    </p:spTree>
    <p:extLst>
      <p:ext uri="{BB962C8B-B14F-4D97-AF65-F5344CB8AC3E}">
        <p14:creationId xmlns:p14="http://schemas.microsoft.com/office/powerpoint/2010/main" val="1615934111"/>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5830" y="1676400"/>
            <a:ext cx="8656555" cy="4960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Diagnosis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clinical picture</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EEG - diffuse slow activity, stereotypical high-voltage triphasic spike wave complexes (1-2 Hz)</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  CSF - moderate </a:t>
            </a:r>
            <a:r>
              <a:rPr lang="en-US" altLang="en-US" sz="2800" kern="0" dirty="0" err="1">
                <a:latin typeface="Times" panose="02020603050405020304" pitchFamily="18" charset="0"/>
                <a:cs typeface="Times" panose="02020603050405020304" pitchFamily="18" charset="0"/>
              </a:rPr>
              <a:t>hyperproteinorachia</a:t>
            </a:r>
            <a:r>
              <a:rPr lang="en-US" altLang="en-US" sz="2800" kern="0" dirty="0">
                <a:latin typeface="Times" panose="02020603050405020304" pitchFamily="18" charset="0"/>
                <a:cs typeface="Times" panose="02020603050405020304" pitchFamily="18" charset="0"/>
              </a:rPr>
              <a:t>, positive protein 14-3-3</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MR - hyperintensity in the basal ganglia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Brain biopsy</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lang="en-US" altLang="en-US" sz="2800" kern="0" dirty="0">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Therapy - does not exist</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panose="02020603050405020304" pitchFamily="18" charset="0"/>
                <a:cs typeface="Times" panose="02020603050405020304" pitchFamily="18" charset="0"/>
              </a:rPr>
              <a:t>Survival up to one year</a:t>
            </a:r>
            <a:endParaRPr kumimoji="0" lang="sr-Cyrl-CS" altLang="en-US" sz="2400" i="0" u="none" strike="noStrike" kern="0" cap="none" spc="0" normalizeH="0" baseline="0" noProof="0" dirty="0">
              <a:ln>
                <a:noFill/>
              </a:ln>
              <a:effectLst/>
              <a:uLnTx/>
              <a:uFillTx/>
              <a:latin typeface="Times" panose="02020603050405020304" pitchFamily="18" charset="0"/>
              <a:cs typeface="Times" panose="02020603050405020304" pitchFamily="18" charset="0"/>
            </a:endParaRPr>
          </a:p>
        </p:txBody>
      </p:sp>
      <p:sp>
        <p:nvSpPr>
          <p:cNvPr id="6" name="Rectangle 2"/>
          <p:cNvSpPr>
            <a:spLocks noGrp="1" noChangeArrowheads="1"/>
          </p:cNvSpPr>
          <p:nvPr>
            <p:ph type="title"/>
          </p:nvPr>
        </p:nvSpPr>
        <p:spPr>
          <a:xfrm>
            <a:off x="115565" y="344691"/>
            <a:ext cx="8719457" cy="1143000"/>
          </a:xfrm>
        </p:spPr>
        <p:txBody>
          <a:bodyPr>
            <a:normAutofit/>
          </a:bodyPr>
          <a:lstStyle/>
          <a:p>
            <a:pPr marL="342900" indent="-342900">
              <a:lnSpc>
                <a:spcPct val="90000"/>
              </a:lnSpc>
              <a:spcBef>
                <a:spcPct val="20000"/>
              </a:spcBef>
              <a:defRPr/>
            </a:pPr>
            <a:r>
              <a:rPr lang="en-U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Creutzfeldt-Jakob</a:t>
            </a:r>
            <a:r>
              <a:rPr lang="sr-Latn-RS" sz="2800" b="0" i="0" dirty="0">
                <a:solidFill>
                  <a:schemeClr val="tx1">
                    <a:lumMod val="95000"/>
                    <a:lumOff val="5000"/>
                  </a:schemeClr>
                </a:solidFill>
                <a:effectLst/>
                <a:latin typeface="Times New Roman" panose="02020603050405020304" pitchFamily="18" charset="0"/>
                <a:cs typeface="Times New Roman" panose="02020603050405020304" pitchFamily="18" charset="0"/>
              </a:rPr>
              <a:t> disease (CJD)</a:t>
            </a:r>
            <a:br>
              <a:rPr lang="sr-Cyrl-CS" altLang="en-US" sz="2800" kern="0" dirty="0">
                <a:solidFill>
                  <a:srgbClr val="FFFFFF"/>
                </a:solidFill>
                <a:effectLst/>
                <a:latin typeface="Times" panose="02020603050405020304" pitchFamily="18" charset="0"/>
                <a:ea typeface="+mn-ea"/>
                <a:cs typeface="Times" panose="02020603050405020304" pitchFamily="18" charset="0"/>
              </a:rPr>
            </a:b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59</a:t>
            </a:fld>
            <a:endParaRPr lang="en-US" dirty="0"/>
          </a:p>
        </p:txBody>
      </p:sp>
    </p:spTree>
    <p:extLst>
      <p:ext uri="{BB962C8B-B14F-4D97-AF65-F5344CB8AC3E}">
        <p14:creationId xmlns:p14="http://schemas.microsoft.com/office/powerpoint/2010/main" val="186174752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04800"/>
            <a:ext cx="7086601" cy="1143000"/>
          </a:xfrm>
        </p:spPr>
        <p:txBody>
          <a:bodyPr/>
          <a:lstStyle/>
          <a:p>
            <a:pPr eaLnBrk="1" hangingPunct="1">
              <a:defRPr/>
            </a:pPr>
            <a:r>
              <a:rPr lang="en-US" altLang="en-US" dirty="0">
                <a:solidFill>
                  <a:schemeClr val="accent5">
                    <a:lumMod val="10000"/>
                  </a:schemeClr>
                </a:solidFill>
                <a:latin typeface="Times New Roman" panose="02020603050405020304" pitchFamily="18" charset="0"/>
                <a:cs typeface="Times New Roman" panose="02020603050405020304" pitchFamily="18" charset="0"/>
              </a:rPr>
              <a:t>LONG-TERM MEMORY</a:t>
            </a:r>
          </a:p>
        </p:txBody>
      </p:sp>
      <p:sp>
        <p:nvSpPr>
          <p:cNvPr id="20483" name="Rectangle 3"/>
          <p:cNvSpPr>
            <a:spLocks noGrp="1" noChangeArrowheads="1"/>
          </p:cNvSpPr>
          <p:nvPr>
            <p:ph idx="1"/>
          </p:nvPr>
        </p:nvSpPr>
        <p:spPr>
          <a:xfrm>
            <a:off x="675085" y="2442296"/>
            <a:ext cx="8229600" cy="4187104"/>
          </a:xfrm>
        </p:spPr>
        <p:txBody>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Old, long-known information</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Neocortex, diffuse lesions of neocortical structures</a:t>
            </a:r>
            <a:endParaRPr lang="sr-Latn-CS" altLang="en-US" dirty="0">
              <a:solidFill>
                <a:schemeClr val="tx1"/>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768303965"/>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9067" y="1676400"/>
            <a:ext cx="8656555"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Latn-RS" altLang="en-US" sz="2600" i="0" u="none" strike="noStrike" kern="0" cap="none" spc="0" normalizeH="0" baseline="0" noProof="0" dirty="0">
              <a:ln>
                <a:noFill/>
              </a:ln>
              <a:uLnTx/>
              <a:uFillTx/>
              <a:latin typeface="Times" panose="02020603050405020304" pitchFamily="18" charset="0"/>
              <a:cs typeface="Times"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0" cap="none" spc="0" normalizeH="0" baseline="0" noProof="0" dirty="0">
                <a:ln>
                  <a:noFill/>
                </a:ln>
                <a:uLnTx/>
                <a:uFillTx/>
                <a:latin typeface="Times" panose="02020603050405020304" pitchFamily="18" charset="0"/>
                <a:cs typeface="Times" panose="02020603050405020304" pitchFamily="18" charset="0"/>
              </a:rPr>
              <a:t>A new variant of the disease in 1996 in England</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0" cap="none" spc="0" normalizeH="0" baseline="0" noProof="0" dirty="0">
                <a:ln>
                  <a:noFill/>
                </a:ln>
                <a:uLnTx/>
                <a:uFillTx/>
                <a:latin typeface="Times" panose="02020603050405020304" pitchFamily="18" charset="0"/>
                <a:cs typeface="Times" panose="02020603050405020304" pitchFamily="18" charset="0"/>
              </a:rPr>
              <a:t>Young people - psychological changes: depression, anxiety, apathy</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0" cap="none" spc="0" normalizeH="0" baseline="0" noProof="0" dirty="0">
                <a:ln>
                  <a:noFill/>
                </a:ln>
                <a:uLnTx/>
                <a:uFillTx/>
                <a:latin typeface="Times" panose="02020603050405020304" pitchFamily="18" charset="0"/>
                <a:cs typeface="Times" panose="02020603050405020304" pitchFamily="18" charset="0"/>
              </a:rPr>
              <a:t>                                - progressive dementia</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0" cap="none" spc="0" normalizeH="0" baseline="0" noProof="0" dirty="0">
                <a:ln>
                  <a:noFill/>
                </a:ln>
                <a:uLnTx/>
                <a:uFillTx/>
                <a:latin typeface="Times" panose="02020603050405020304" pitchFamily="18" charset="0"/>
                <a:cs typeface="Times" panose="02020603050405020304" pitchFamily="18" charset="0"/>
              </a:rPr>
              <a:t>                                - myoclonus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0" cap="none" spc="0" normalizeH="0" baseline="0" noProof="0" dirty="0">
                <a:ln>
                  <a:noFill/>
                </a:ln>
                <a:uLnTx/>
                <a:uFillTx/>
                <a:latin typeface="Times" panose="02020603050405020304" pitchFamily="18" charset="0"/>
                <a:cs typeface="Times" panose="02020603050405020304" pitchFamily="18" charset="0"/>
              </a:rPr>
              <a:t>                                - multisystem disorders</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0" cap="none" spc="0" normalizeH="0" baseline="0" noProof="0" dirty="0">
                <a:ln>
                  <a:noFill/>
                </a:ln>
                <a:uLnTx/>
                <a:uFillTx/>
                <a:latin typeface="Times" panose="02020603050405020304" pitchFamily="18" charset="0"/>
                <a:cs typeface="Times" panose="02020603050405020304" pitchFamily="18" charset="0"/>
              </a:rPr>
              <a:t>Longer survival</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600" i="0" u="none" strike="noStrike" kern="0" cap="none" spc="0" normalizeH="0" baseline="0" noProof="0" dirty="0">
                <a:ln>
                  <a:noFill/>
                </a:ln>
                <a:uLnTx/>
                <a:uFillTx/>
                <a:latin typeface="Times" panose="02020603050405020304" pitchFamily="18" charset="0"/>
                <a:cs typeface="Times" panose="02020603050405020304" pitchFamily="18" charset="0"/>
              </a:rPr>
              <a:t>MR - changes in the posterior thalamus</a:t>
            </a:r>
            <a:r>
              <a:rPr kumimoji="0" lang="sr-Latn-RS" altLang="en-US" sz="2800" i="0" u="none" strike="noStrike" kern="0" cap="none" spc="0" normalizeH="0" baseline="0" noProof="0" dirty="0">
                <a:ln>
                  <a:noFill/>
                </a:ln>
                <a:uLnTx/>
                <a:uFillTx/>
                <a:latin typeface="Times" panose="02020603050405020304" pitchFamily="18" charset="0"/>
                <a:cs typeface="Times" panose="02020603050405020304" pitchFamily="18" charset="0"/>
              </a:rPr>
              <a:t>   </a:t>
            </a:r>
            <a:endParaRPr kumimoji="0" lang="sr-Cyrl-CS" altLang="en-US" sz="2800" i="0" u="none" strike="noStrike" kern="0" cap="none" spc="0" normalizeH="0" baseline="0" noProof="0" dirty="0">
              <a:ln>
                <a:noFill/>
              </a:ln>
              <a:uLnTx/>
              <a:uFillTx/>
              <a:latin typeface="Times" panose="02020603050405020304" pitchFamily="18" charset="0"/>
              <a:cs typeface="Times" panose="02020603050405020304" pitchFamily="18" charset="0"/>
            </a:endParaRPr>
          </a:p>
        </p:txBody>
      </p:sp>
      <p:sp>
        <p:nvSpPr>
          <p:cNvPr id="5" name="Rectangle 2"/>
          <p:cNvSpPr>
            <a:spLocks noGrp="1" noChangeArrowheads="1"/>
          </p:cNvSpPr>
          <p:nvPr>
            <p:ph type="title"/>
          </p:nvPr>
        </p:nvSpPr>
        <p:spPr>
          <a:xfrm>
            <a:off x="115565" y="344691"/>
            <a:ext cx="8719457" cy="1143000"/>
          </a:xfrm>
        </p:spPr>
        <p:txBody>
          <a:bodyPr>
            <a:normAutofit fontScale="90000"/>
          </a:bodyPr>
          <a:lstStyle/>
          <a:p>
            <a:pPr marL="342900" indent="-342900">
              <a:lnSpc>
                <a:spcPct val="90000"/>
              </a:lnSpc>
              <a:spcBef>
                <a:spcPct val="20000"/>
              </a:spcBef>
              <a:defRPr/>
            </a:pPr>
            <a:r>
              <a:rPr lang="en-US" sz="3600" b="0" i="0" dirty="0">
                <a:solidFill>
                  <a:schemeClr val="tx1">
                    <a:lumMod val="95000"/>
                    <a:lumOff val="5000"/>
                  </a:schemeClr>
                </a:solidFill>
                <a:effectLst/>
                <a:latin typeface="Times New Roman" panose="02020603050405020304" pitchFamily="18" charset="0"/>
                <a:cs typeface="Times New Roman" panose="02020603050405020304" pitchFamily="18" charset="0"/>
              </a:rPr>
              <a:t>Creutzfeldt-Jakob</a:t>
            </a:r>
            <a:r>
              <a:rPr lang="sr-Latn-RS" sz="3600" b="0" i="0" dirty="0">
                <a:solidFill>
                  <a:schemeClr val="tx1">
                    <a:lumMod val="95000"/>
                    <a:lumOff val="5000"/>
                  </a:schemeClr>
                </a:solidFill>
                <a:effectLst/>
                <a:latin typeface="Times New Roman" panose="02020603050405020304" pitchFamily="18" charset="0"/>
                <a:cs typeface="Times New Roman" panose="02020603050405020304" pitchFamily="18" charset="0"/>
              </a:rPr>
              <a:t> disease (CJD)</a:t>
            </a:r>
            <a:br>
              <a:rPr lang="sr-Cyrl-CS" altLang="en-US" sz="2800" kern="0" dirty="0">
                <a:solidFill>
                  <a:srgbClr val="FFFFFF"/>
                </a:solidFill>
                <a:effectLst/>
                <a:latin typeface="Times" panose="02020603050405020304" pitchFamily="18" charset="0"/>
                <a:ea typeface="+mn-ea"/>
                <a:cs typeface="Times" panose="02020603050405020304" pitchFamily="18" charset="0"/>
              </a:rPr>
            </a:br>
            <a:endParaRPr lang="en-US" altLang="en-US" sz="4200" dirty="0">
              <a:solidFill>
                <a:schemeClr val="accent5">
                  <a:lumMod val="10000"/>
                </a:schemeClr>
              </a:solidFill>
              <a:latin typeface="Times" panose="02020603050405020304" pitchFamily="18" charset="0"/>
              <a:cs typeface="Times"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60</a:t>
            </a:fld>
            <a:endParaRPr lang="en-US" dirty="0"/>
          </a:p>
        </p:txBody>
      </p:sp>
    </p:spTree>
    <p:extLst>
      <p:ext uri="{BB962C8B-B14F-4D97-AF65-F5344CB8AC3E}">
        <p14:creationId xmlns:p14="http://schemas.microsoft.com/office/powerpoint/2010/main" val="2201191551"/>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304800"/>
            <a:ext cx="8719457" cy="1143000"/>
          </a:xfrm>
        </p:spPr>
        <p:txBody>
          <a:bodyPr>
            <a:normAutofit/>
          </a:bodyPr>
          <a:lstStyle/>
          <a:p>
            <a:pPr marL="342900" lvl="0" indent="-342900" eaLnBrk="1" hangingPunct="1">
              <a:lnSpc>
                <a:spcPct val="90000"/>
              </a:lnSpc>
              <a:spcBef>
                <a:spcPct val="20000"/>
              </a:spcBef>
              <a:defRPr/>
            </a:pPr>
            <a:r>
              <a:rPr lang="en-US" altLang="en-US" kern="0" dirty="0">
                <a:solidFill>
                  <a:schemeClr val="accent5">
                    <a:lumMod val="10000"/>
                  </a:schemeClr>
                </a:solidFill>
                <a:effectLst/>
                <a:latin typeface="Times New Roman" panose="02020603050405020304" pitchFamily="18" charset="0"/>
                <a:ea typeface="+mn-ea"/>
                <a:cs typeface="Times New Roman" panose="02020603050405020304" pitchFamily="18" charset="0"/>
              </a:rPr>
              <a:t>MILD COGNITIVE DISORDER</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4" name="Rectangle 3"/>
          <p:cNvSpPr txBox="1">
            <a:spLocks noChangeArrowheads="1"/>
          </p:cNvSpPr>
          <p:nvPr/>
        </p:nvSpPr>
        <p:spPr bwMode="auto">
          <a:xfrm>
            <a:off x="152400" y="1676400"/>
            <a:ext cx="865655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Latn-RS" altLang="en-US" sz="28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New Roman" panose="02020603050405020304" pitchFamily="18" charset="0"/>
                <a:cs typeface="Times New Roman" panose="02020603050405020304" pitchFamily="18" charset="0"/>
              </a:rPr>
              <a:t>Memory disorders that cannot be objectified by tests with correction for age and education</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lang="en-US" altLang="en-US" sz="2800" kern="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New Roman" panose="02020603050405020304" pitchFamily="18" charset="0"/>
                <a:cs typeface="Times New Roman" panose="02020603050405020304" pitchFamily="18" charset="0"/>
              </a:rPr>
              <a:t>Cognitive impairment does not interfere with activities of daily living</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lang="en-US" altLang="en-US" sz="2800" kern="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lang="en-US" altLang="en-US" sz="2800" kern="0" dirty="0">
                <a:latin typeface="Times New Roman" panose="02020603050405020304" pitchFamily="18" charset="0"/>
                <a:cs typeface="Times New Roman" panose="02020603050405020304" pitchFamily="18" charset="0"/>
              </a:rPr>
              <a:t>It can be a prelude to dementia</a:t>
            </a:r>
            <a:endParaRPr kumimoji="0" lang="sr-Cyrl-CS" altLang="en-US" sz="2800" i="0" u="none" strike="noStrike" kern="0" cap="none" spc="0" normalizeH="0" baseline="0" noProof="0" dirty="0">
              <a:ln>
                <a:noFill/>
              </a:ln>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61</a:t>
            </a:fld>
            <a:endParaRPr lang="en-US" dirty="0"/>
          </a:p>
        </p:txBody>
      </p:sp>
    </p:spTree>
    <p:extLst>
      <p:ext uri="{BB962C8B-B14F-4D97-AF65-F5344CB8AC3E}">
        <p14:creationId xmlns:p14="http://schemas.microsoft.com/office/powerpoint/2010/main" val="4209060796"/>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28600" y="1676400"/>
            <a:ext cx="865655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sr-Cyrl-CS" altLang="en-US" sz="2800" i="0" u="none" strike="noStrike" kern="0" cap="none" spc="0" normalizeH="0" baseline="0" noProof="0" dirty="0">
              <a:ln>
                <a:noFill/>
              </a:ln>
              <a:solidFill>
                <a:schemeClr val="accent5">
                  <a:lumMod val="10000"/>
                </a:schemeClr>
              </a:solidFill>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0" cap="none" spc="0" normalizeH="0" baseline="0" noProof="0" dirty="0">
                <a:ln>
                  <a:noFill/>
                </a:ln>
                <a:solidFill>
                  <a:schemeClr val="accent5">
                    <a:lumMod val="10000"/>
                  </a:schemeClr>
                </a:solidFill>
                <a:uLnTx/>
                <a:uFillTx/>
                <a:latin typeface="Times New Roman" panose="02020603050405020304" pitchFamily="18" charset="0"/>
                <a:cs typeface="Times New Roman" panose="02020603050405020304" pitchFamily="18" charset="0"/>
              </a:rPr>
              <a:t>AMNESTIC - found in patients who develop AB, isolated disturbances with memory</a:t>
            </a:r>
          </a:p>
          <a:p>
            <a:pPr marL="0" marR="0" lvl="0" indent="0" algn="l" defTabSz="914400" rtl="0" eaLnBrk="1" fontAlgn="base" latinLnBrk="0" hangingPunct="1">
              <a:lnSpc>
                <a:spcPct val="90000"/>
              </a:lnSpc>
              <a:spcBef>
                <a:spcPct val="20000"/>
              </a:spcBef>
              <a:spcAft>
                <a:spcPct val="0"/>
              </a:spcAft>
              <a:buClr>
                <a:srgbClr val="9999FF"/>
              </a:buClr>
              <a:buSzTx/>
              <a:buNone/>
              <a:tabLst/>
              <a:defRPr/>
            </a:pPr>
            <a:endParaRPr kumimoji="0" lang="en-US" altLang="en-US" sz="2800" i="0" u="none" strike="noStrike" kern="0" cap="none" spc="0" normalizeH="0" baseline="0" noProof="0" dirty="0">
              <a:ln>
                <a:noFill/>
              </a:ln>
              <a:solidFill>
                <a:schemeClr val="accent5">
                  <a:lumMod val="10000"/>
                </a:schemeClr>
              </a:solidFill>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None/>
              <a:tabLst/>
              <a:defRPr/>
            </a:pPr>
            <a:r>
              <a:rPr kumimoji="0" lang="en-US" altLang="en-US" sz="2800" i="0" u="none" strike="noStrike" kern="0" cap="none" spc="0" normalizeH="0" baseline="0" noProof="0" dirty="0">
                <a:ln>
                  <a:noFill/>
                </a:ln>
                <a:solidFill>
                  <a:schemeClr val="accent5">
                    <a:lumMod val="10000"/>
                  </a:schemeClr>
                </a:solidFill>
                <a:uLnTx/>
                <a:uFillTx/>
                <a:latin typeface="Times New Roman" panose="02020603050405020304" pitchFamily="18" charset="0"/>
                <a:cs typeface="Times New Roman" panose="02020603050405020304" pitchFamily="18" charset="0"/>
              </a:rPr>
              <a:t>NON-AMNESTIC - in patients who develop FTD, disorder of executive function, attention, apraxia</a:t>
            </a:r>
            <a:endParaRPr kumimoji="0" lang="sr-Cyrl-CS" altLang="en-US" sz="2800" i="0" u="none" strike="noStrike" kern="120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9999FF"/>
              </a:buClr>
              <a:buSzTx/>
              <a:buFontTx/>
              <a:buNone/>
              <a:tabLst/>
              <a:defRPr/>
            </a:pPr>
            <a:endParaRPr kumimoji="0" lang="sr-Cyrl-CS" altLang="en-US" sz="280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endParaRPr>
          </a:p>
        </p:txBody>
      </p:sp>
      <p:sp>
        <p:nvSpPr>
          <p:cNvPr id="5" name="Rectangle 2"/>
          <p:cNvSpPr>
            <a:spLocks noGrp="1" noChangeArrowheads="1"/>
          </p:cNvSpPr>
          <p:nvPr>
            <p:ph type="title"/>
          </p:nvPr>
        </p:nvSpPr>
        <p:spPr>
          <a:xfrm>
            <a:off x="250722" y="359440"/>
            <a:ext cx="8533313" cy="1143000"/>
          </a:xfrm>
        </p:spPr>
        <p:txBody>
          <a:bodyPr>
            <a:normAutofit/>
          </a:bodyPr>
          <a:lstStyle/>
          <a:p>
            <a:pPr marL="342900" lvl="0" indent="-342900" eaLnBrk="1" hangingPunct="1">
              <a:lnSpc>
                <a:spcPct val="90000"/>
              </a:lnSpc>
              <a:spcBef>
                <a:spcPct val="20000"/>
              </a:spcBef>
              <a:defRPr/>
            </a:pPr>
            <a:r>
              <a:rPr lang="en-US" altLang="en-US" kern="0" dirty="0">
                <a:solidFill>
                  <a:schemeClr val="accent5">
                    <a:lumMod val="10000"/>
                  </a:schemeClr>
                </a:solidFill>
                <a:effectLst/>
                <a:latin typeface="Times New Roman" panose="02020603050405020304" pitchFamily="18" charset="0"/>
                <a:ea typeface="+mn-ea"/>
                <a:cs typeface="Times New Roman" panose="02020603050405020304" pitchFamily="18" charset="0"/>
              </a:rPr>
              <a:t>MILD COGNITIVE DISORDER</a:t>
            </a:r>
            <a:endParaRPr lang="en-US" altLang="en-US" sz="4200"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62</a:t>
            </a:fld>
            <a:endParaRPr lang="en-US" dirty="0"/>
          </a:p>
        </p:txBody>
      </p:sp>
    </p:spTree>
    <p:extLst>
      <p:ext uri="{BB962C8B-B14F-4D97-AF65-F5344CB8AC3E}">
        <p14:creationId xmlns:p14="http://schemas.microsoft.com/office/powerpoint/2010/main" val="194869105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 y="381000"/>
            <a:ext cx="8756073" cy="1143000"/>
          </a:xfrm>
        </p:spPr>
        <p:txBody>
          <a:bodyPr>
            <a:normAutofit fontScale="90000"/>
          </a:bodyPr>
          <a:lstStyle/>
          <a:p>
            <a:pPr eaLnBrk="1" hangingPunct="1">
              <a:defRPr/>
            </a:pPr>
            <a:r>
              <a:rPr lang="it-IT" altLang="en-US" kern="0" dirty="0">
                <a:solidFill>
                  <a:schemeClr val="accent5">
                    <a:lumMod val="10000"/>
                  </a:schemeClr>
                </a:solidFill>
                <a:effectLst/>
                <a:latin typeface="Times New Roman" panose="02020603050405020304" pitchFamily="18" charset="0"/>
                <a:cs typeface="Times New Roman" panose="02020603050405020304" pitchFamily="18" charset="0"/>
              </a:rPr>
              <a:t>DIAGNOSTIC PROCEDURE in dementia syndrome</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idx="1"/>
          </p:nvPr>
        </p:nvSpPr>
        <p:spPr>
          <a:xfrm>
            <a:off x="381000" y="2133600"/>
            <a:ext cx="8468267" cy="4325649"/>
          </a:xfrm>
        </p:spPr>
        <p:txBody>
          <a:bodyPr>
            <a:normAutofit/>
          </a:bodyPr>
          <a:lstStyle/>
          <a:p>
            <a:pPr marL="114300" lvl="0" indent="0" algn="ctr"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Anamnesis and </a:t>
            </a:r>
            <a:r>
              <a:rPr lang="en-US" altLang="en-US" sz="2800" dirty="0" err="1">
                <a:solidFill>
                  <a:schemeClr val="tx1"/>
                </a:solidFill>
                <a:effectLst/>
                <a:latin typeface="Times New Roman" panose="02020603050405020304" pitchFamily="18" charset="0"/>
                <a:cs typeface="Times New Roman" panose="02020603050405020304" pitchFamily="18" charset="0"/>
              </a:rPr>
              <a:t>heteroanamnesis</a:t>
            </a: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algn="ctr"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Speed and order of occurrence of cognitive deficits and behavioral disorders</a:t>
            </a:r>
          </a:p>
          <a:p>
            <a:pPr marL="11430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Impairment of social functions (activities of daily living)</a:t>
            </a:r>
          </a:p>
          <a:p>
            <a:pPr marL="11430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General health condition</a:t>
            </a:r>
          </a:p>
          <a:p>
            <a:pPr marL="11430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Other important diseases (stroke, Parkinson's disease, </a:t>
            </a:r>
            <a:r>
              <a:rPr lang="sr-Latn-RS" altLang="en-US" sz="2800" dirty="0">
                <a:solidFill>
                  <a:schemeClr val="tx1"/>
                </a:solidFill>
                <a:effectLst/>
                <a:latin typeface="Times New Roman" panose="02020603050405020304" pitchFamily="18" charset="0"/>
                <a:cs typeface="Times New Roman" panose="02020603050405020304" pitchFamily="18" charset="0"/>
              </a:rPr>
              <a:t>brain</a:t>
            </a:r>
            <a:r>
              <a:rPr lang="en-US" altLang="en-US" sz="2800" dirty="0">
                <a:solidFill>
                  <a:schemeClr val="tx1"/>
                </a:solidFill>
                <a:effectLst/>
                <a:latin typeface="Times New Roman" panose="02020603050405020304" pitchFamily="18" charset="0"/>
                <a:cs typeface="Times New Roman" panose="02020603050405020304" pitchFamily="18" charset="0"/>
              </a:rPr>
              <a:t> injuries, drugs, ...)</a:t>
            </a:r>
          </a:p>
          <a:p>
            <a:pPr marL="114300" lvl="0" indent="0" algn="just"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Family history</a:t>
            </a:r>
            <a:endParaRPr kumimoji="0" lang="sr-Cyrl-CS" altLang="en-US" sz="24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69985301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381000" y="1752600"/>
            <a:ext cx="8458200" cy="4533900"/>
          </a:xfrm>
        </p:spPr>
        <p:txBody>
          <a:bodyPr>
            <a:normAutofit fontScale="92500" lnSpcReduction="10000"/>
          </a:bodyPr>
          <a:lstStyle/>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Mini mental status examination (MMSE) test - is there cognitive decline</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orientation in time and space</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memory, serial subtraction</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speech (understanding and carrying out verbal and written requests, repeating sentences, writing)</a:t>
            </a: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crossing out</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Maximum score - 30, less than 26 - suspicion of dementia</a:t>
            </a:r>
          </a:p>
          <a:p>
            <a:pPr marL="114300" lvl="0" indent="0" eaLnBrk="1" hangingPunct="1">
              <a:lnSpc>
                <a:spcPct val="90000"/>
              </a:lnSpc>
              <a:buClr>
                <a:srgbClr val="9999FF"/>
              </a:buClr>
              <a:buNone/>
            </a:pPr>
            <a:endParaRPr lang="en-US" altLang="en-US" sz="2800" dirty="0">
              <a:solidFill>
                <a:schemeClr val="tx1"/>
              </a:solidFill>
              <a:effectLst/>
              <a:latin typeface="Times New Roman" panose="02020603050405020304" pitchFamily="18" charset="0"/>
              <a:cs typeface="Times New Roman" panose="02020603050405020304" pitchFamily="18" charset="0"/>
            </a:endParaRPr>
          </a:p>
          <a:p>
            <a:pPr marL="114300" lvl="0" indent="0" eaLnBrk="1" hangingPunct="1">
              <a:lnSpc>
                <a:spcPct val="90000"/>
              </a:lnSpc>
              <a:buClr>
                <a:srgbClr val="9999FF"/>
              </a:buClr>
              <a:buNone/>
            </a:pPr>
            <a:r>
              <a:rPr lang="en-US" altLang="en-US" sz="2800" dirty="0">
                <a:solidFill>
                  <a:schemeClr val="tx1"/>
                </a:solidFill>
                <a:effectLst/>
                <a:latin typeface="Times New Roman" panose="02020603050405020304" pitchFamily="18" charset="0"/>
                <a:cs typeface="Times New Roman" panose="02020603050405020304" pitchFamily="18" charset="0"/>
              </a:rPr>
              <a:t>Clock drawing test</a:t>
            </a:r>
            <a:endParaRPr lang="en-US" altLang="en-US" sz="2400" kern="0" dirty="0">
              <a:solidFill>
                <a:schemeClr val="tx1"/>
              </a:solidFill>
              <a:effectLst/>
              <a:latin typeface="Times New Roman" panose="02020603050405020304" pitchFamily="18" charset="0"/>
              <a:cs typeface="Times New Roman" panose="02020603050405020304" pitchFamily="18" charset="0"/>
            </a:endParaRPr>
          </a:p>
          <a:p>
            <a:pPr marL="0" lvl="0" indent="0" eaLnBrk="1" hangingPunct="1">
              <a:lnSpc>
                <a:spcPct val="80000"/>
              </a:lnSpc>
              <a:buClrTx/>
              <a:buNone/>
            </a:pPr>
            <a:endParaRPr kumimoji="0" lang="sr-Cyrl-CS" altLang="en-US" sz="2800" i="0" u="none" strike="noStrike" kern="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8</a:t>
            </a:fld>
            <a:endParaRPr lang="en-US" dirty="0"/>
          </a:p>
        </p:txBody>
      </p:sp>
      <p:sp>
        <p:nvSpPr>
          <p:cNvPr id="6" name="Rectangle 2">
            <a:extLst>
              <a:ext uri="{FF2B5EF4-FFF2-40B4-BE49-F238E27FC236}">
                <a16:creationId xmlns:a16="http://schemas.microsoft.com/office/drawing/2014/main" id="{DD7F18DA-A9F9-9D75-ECA6-7836D0155450}"/>
              </a:ext>
            </a:extLst>
          </p:cNvPr>
          <p:cNvSpPr>
            <a:spLocks noGrp="1" noChangeArrowheads="1"/>
          </p:cNvSpPr>
          <p:nvPr>
            <p:ph type="title"/>
          </p:nvPr>
        </p:nvSpPr>
        <p:spPr>
          <a:xfrm>
            <a:off x="425450" y="407988"/>
            <a:ext cx="8261350" cy="1039812"/>
          </a:xfrm>
        </p:spPr>
        <p:txBody>
          <a:bodyPr>
            <a:normAutofit fontScale="90000"/>
          </a:bodyPr>
          <a:lstStyle/>
          <a:p>
            <a:pPr eaLnBrk="1" hangingPunct="1">
              <a:defRPr/>
            </a:pPr>
            <a:r>
              <a:rPr lang="it-IT" altLang="en-US" kern="0" dirty="0">
                <a:solidFill>
                  <a:schemeClr val="accent5">
                    <a:lumMod val="10000"/>
                  </a:schemeClr>
                </a:solidFill>
                <a:effectLst/>
                <a:latin typeface="Times New Roman" panose="02020603050405020304" pitchFamily="18" charset="0"/>
                <a:cs typeface="Times New Roman" panose="02020603050405020304" pitchFamily="18" charset="0"/>
              </a:rPr>
              <a:t>DIAGNOSTIC PROCEDURE in dementia syndrome</a:t>
            </a:r>
            <a:endParaRPr lang="en-US" altLang="en-US" dirty="0">
              <a:solidFill>
                <a:schemeClr val="accent5">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699816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1" y="1"/>
            <a:ext cx="4613564" cy="6761019"/>
          </a:xfrm>
          <a:prstGeom prst="rect">
            <a:avLst/>
          </a:prstGeom>
        </p:spPr>
      </p:pic>
      <p:pic>
        <p:nvPicPr>
          <p:cNvPr id="8" name="Picture 7"/>
          <p:cNvPicPr>
            <a:picLocks noChangeAspect="1"/>
          </p:cNvPicPr>
          <p:nvPr/>
        </p:nvPicPr>
        <p:blipFill>
          <a:blip r:embed="rId3"/>
          <a:stretch>
            <a:fillRect/>
          </a:stretch>
        </p:blipFill>
        <p:spPr>
          <a:xfrm>
            <a:off x="4648200" y="0"/>
            <a:ext cx="4343400" cy="6781800"/>
          </a:xfrm>
          <a:prstGeom prst="rect">
            <a:avLst/>
          </a:prstGeom>
        </p:spPr>
      </p:pic>
      <p:sp>
        <p:nvSpPr>
          <p:cNvPr id="3" name="Slide Number Placeholder 2"/>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8882845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215</TotalTime>
  <Words>2873</Words>
  <Application>Microsoft Office PowerPoint</Application>
  <PresentationFormat>On-screen Show (4:3)</PresentationFormat>
  <Paragraphs>521</Paragraphs>
  <Slides>62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62</vt:i4>
      </vt:variant>
    </vt:vector>
  </HeadingPairs>
  <TitlesOfParts>
    <vt:vector size="70" baseType="lpstr">
      <vt:lpstr>Arial</vt:lpstr>
      <vt:lpstr>Book Antiqua</vt:lpstr>
      <vt:lpstr>Calibri</vt:lpstr>
      <vt:lpstr>Century Gothic</vt:lpstr>
      <vt:lpstr>Times</vt:lpstr>
      <vt:lpstr>Times New Roman</vt:lpstr>
      <vt:lpstr>Wingdings</vt:lpstr>
      <vt:lpstr>Apothecary</vt:lpstr>
      <vt:lpstr>Dementia</vt:lpstr>
      <vt:lpstr>DEMENTIA - definition</vt:lpstr>
      <vt:lpstr>MEMORY - definition</vt:lpstr>
      <vt:lpstr>Short-term memory</vt:lpstr>
      <vt:lpstr>SHORT TERM MEMORY</vt:lpstr>
      <vt:lpstr>LONG-TERM MEMORY</vt:lpstr>
      <vt:lpstr>DIAGNOSTIC PROCEDURE in dementia syndrome</vt:lpstr>
      <vt:lpstr>DIAGNOSTIC PROCEDURE in dementia syndrome</vt:lpstr>
      <vt:lpstr>PowerPoint Presentation</vt:lpstr>
      <vt:lpstr>DIAGNOSTIC PROCEDURE in dementia syndrome</vt:lpstr>
      <vt:lpstr>DIAGNOSTIC PROCEDURE in dementia syndrome</vt:lpstr>
      <vt:lpstr>DIAGNOSTIC PROCEDURE in dementia syndrome</vt:lpstr>
      <vt:lpstr>CLASSIFICATION OF DEMENTIA</vt:lpstr>
      <vt:lpstr>NEURODEGENERATIVE DEMENTIA</vt:lpstr>
      <vt:lpstr>II) VASCULAR DEMENTIA</vt:lpstr>
      <vt:lpstr>III) INFECTIOUS DEMENTIA</vt:lpstr>
      <vt:lpstr>IV) DEMENTIA CAUSED BY  METABOLIC DISEASES</vt:lpstr>
      <vt:lpstr>Alzheimer's disease (AD)</vt:lpstr>
      <vt:lpstr>Alzheimer's disease (AD)</vt:lpstr>
      <vt:lpstr>PowerPoint Presentation</vt:lpstr>
      <vt:lpstr>pathology and pathophysiology</vt:lpstr>
      <vt:lpstr>pathology and pathophysiology</vt:lpstr>
      <vt:lpstr>pathology and pathophysiology</vt:lpstr>
      <vt:lpstr>pathology and pathophysiology</vt:lpstr>
      <vt:lpstr>Clinical presentation</vt:lpstr>
      <vt:lpstr>Clinical presentation</vt:lpstr>
      <vt:lpstr>Clinical presentation</vt:lpstr>
      <vt:lpstr>Clinical presentation</vt:lpstr>
      <vt:lpstr>Clinical presentation</vt:lpstr>
      <vt:lpstr>Clinical presentation</vt:lpstr>
      <vt:lpstr>Clinical presentation</vt:lpstr>
      <vt:lpstr>Clinical presentation</vt:lpstr>
      <vt:lpstr>diagnosis</vt:lpstr>
      <vt:lpstr>therapy</vt:lpstr>
      <vt:lpstr>DONEPEZIL</vt:lpstr>
      <vt:lpstr>RIVASTIGMIN</vt:lpstr>
      <vt:lpstr>GALANTAMINE</vt:lpstr>
      <vt:lpstr>MEMANTHINE</vt:lpstr>
      <vt:lpstr>Dementia with Lewy bodies</vt:lpstr>
      <vt:lpstr>Dementia with Lewy bodies</vt:lpstr>
      <vt:lpstr>Dementia with Lewy bodies</vt:lpstr>
      <vt:lpstr>Dementia with Lewy bodies</vt:lpstr>
      <vt:lpstr>FRONTOTEMPORAL DEMENTIA-FTD</vt:lpstr>
      <vt:lpstr>clinical phenotypes</vt:lpstr>
      <vt:lpstr>BEHAVIORAL frontotemporal dementia</vt:lpstr>
      <vt:lpstr>BEHAVIORAL frontotemporal dementia</vt:lpstr>
      <vt:lpstr>PRIMARY PROGRESSIVE APHASIA</vt:lpstr>
      <vt:lpstr>SEMANTIC DEMENTIA</vt:lpstr>
      <vt:lpstr>VASCULAR DEMENTIA</vt:lpstr>
      <vt:lpstr>VASCULAR DEMENTIA</vt:lpstr>
      <vt:lpstr>VASCULAR DEMENTIA</vt:lpstr>
      <vt:lpstr>VASCULAR DEMENTIA</vt:lpstr>
      <vt:lpstr>INFECTIOUS DEMENTIA</vt:lpstr>
      <vt:lpstr>Creutzfeldt-Jakob disease (CJD) </vt:lpstr>
      <vt:lpstr>Creutzfeldt-Jakob disease (CJD)</vt:lpstr>
      <vt:lpstr>Creutzfeldt-Jakob disease (CJD)</vt:lpstr>
      <vt:lpstr>Creutzfeldt-Jakob disease (CJD)</vt:lpstr>
      <vt:lpstr>Creutzfeldt-Jakob disease (CJD)</vt:lpstr>
      <vt:lpstr>Creutzfeldt-Jakob disease (CJD) </vt:lpstr>
      <vt:lpstr>Creutzfeldt-Jakob disease (CJD) </vt:lpstr>
      <vt:lpstr>MILD COGNITIVE DISORDER</vt:lpstr>
      <vt:lpstr>MILD COGNITIVE DISORDER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Деменције</dc:title>
  <dc:creator>AC</dc:creator>
  <cp:lastModifiedBy>Dejan Aleksic</cp:lastModifiedBy>
  <cp:revision>165</cp:revision>
  <dcterms:created xsi:type="dcterms:W3CDTF">2006-08-16T00:00:00Z</dcterms:created>
  <dcterms:modified xsi:type="dcterms:W3CDTF">2024-02-20T16:36:33Z</dcterms:modified>
</cp:coreProperties>
</file>